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70" r:id="rId16"/>
    <p:sldId id="267" r:id="rId17"/>
    <p:sldId id="268" r:id="rId18"/>
    <p:sldId id="269" r:id="rId19"/>
  </p:sldIdLst>
  <p:sldSz cx="20104100" cy="11309350"/>
  <p:notesSz cx="20104100" cy="11309350"/>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Roboto Light" panose="02000000000000000000" pitchFamily="2" charset="0"/>
      <p:regular r:id="rId29"/>
      <p:bold r:id="rId30"/>
      <p:italic r:id="rId31"/>
      <p:boldItalic r:id="rId32"/>
    </p:embeddedFont>
    <p:embeddedFont>
      <p:font typeface="Roboto Thin"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f0sB9vvRSSoZSfI64Sc2MkAie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68F2C2-81F2-4054-A1D7-7D588DB2865D}" v="3" dt="2022-01-20T13:40:11.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014" y="4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p1: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Missing the company name in the testimonial - I’ve asked Heidi for this</a:t>
            </a:r>
            <a:endParaRPr/>
          </a:p>
        </p:txBody>
      </p:sp>
      <p:sp>
        <p:nvSpPr>
          <p:cNvPr id="234" name="Google Shape;234;p1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Tidy up</a:t>
            </a:r>
            <a:endParaRPr/>
          </a:p>
        </p:txBody>
      </p:sp>
      <p:sp>
        <p:nvSpPr>
          <p:cNvPr id="252" name="Google Shape;252;p1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Tidy up</a:t>
            </a:r>
            <a:endParaRPr/>
          </a:p>
        </p:txBody>
      </p:sp>
      <p:sp>
        <p:nvSpPr>
          <p:cNvPr id="252" name="Google Shape;252;p1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3907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8: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Find image of team or person to add to this slide</a:t>
            </a:r>
            <a:endParaRPr/>
          </a:p>
        </p:txBody>
      </p:sp>
      <p:sp>
        <p:nvSpPr>
          <p:cNvPr id="285" name="Google Shape;285;p2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7: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1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5: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300" b="1">
              <a:solidFill>
                <a:srgbClr val="457F91"/>
              </a:solidFill>
              <a:latin typeface="Roboto"/>
              <a:ea typeface="Roboto"/>
              <a:cs typeface="Roboto"/>
              <a:sym typeface="Roboto"/>
            </a:endParaRPr>
          </a:p>
        </p:txBody>
      </p:sp>
      <p:sp>
        <p:nvSpPr>
          <p:cNvPr id="56" name="Google Shape;56;p2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5: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1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7: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Replace with video</a:t>
            </a:r>
            <a:endParaRPr/>
          </a:p>
        </p:txBody>
      </p:sp>
      <p:sp>
        <p:nvSpPr>
          <p:cNvPr id="147" name="Google Shape;147;p2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3833341" y="5143278"/>
            <a:ext cx="12437418" cy="204597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3015615" y="6333236"/>
            <a:ext cx="14072870" cy="282733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9"/>
          <p:cNvSpPr txBox="1">
            <a:spLocks noGrp="1"/>
          </p:cNvSpPr>
          <p:nvPr>
            <p:ph type="ftr" idx="11"/>
          </p:nvPr>
        </p:nvSpPr>
        <p:spPr>
          <a:xfrm>
            <a:off x="16681898" y="10308811"/>
            <a:ext cx="2679065" cy="32004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95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98D9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671134" y="199621"/>
            <a:ext cx="18761830" cy="207898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7000" b="0" i="0">
                <a:solidFill>
                  <a:srgbClr val="1F3456"/>
                </a:solidFill>
                <a:latin typeface="Roboto Light"/>
                <a:ea typeface="Roboto Light"/>
                <a:cs typeface="Roboto Light"/>
                <a:sym typeface="Robot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741203" y="3242292"/>
            <a:ext cx="18621692" cy="58801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b="0" i="0">
                <a:solidFill>
                  <a:schemeClr val="dk1"/>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ftr" idx="11"/>
          </p:nvPr>
        </p:nvSpPr>
        <p:spPr>
          <a:xfrm>
            <a:off x="16681898" y="10308811"/>
            <a:ext cx="2679065" cy="32004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95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98D9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671134" y="199621"/>
            <a:ext cx="18761830" cy="207898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7000" b="0" i="0">
                <a:solidFill>
                  <a:srgbClr val="1F3456"/>
                </a:solidFill>
                <a:latin typeface="Roboto Light"/>
                <a:ea typeface="Roboto Light"/>
                <a:cs typeface="Roboto Light"/>
                <a:sym typeface="Robot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1005205" y="2601150"/>
            <a:ext cx="8745284" cy="746417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21"/>
          <p:cNvSpPr txBox="1">
            <a:spLocks noGrp="1"/>
          </p:cNvSpPr>
          <p:nvPr>
            <p:ph type="body" idx="2"/>
          </p:nvPr>
        </p:nvSpPr>
        <p:spPr>
          <a:xfrm>
            <a:off x="10353611" y="2601150"/>
            <a:ext cx="8745284" cy="746417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16681898" y="10308811"/>
            <a:ext cx="2679065" cy="32004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95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98D9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
        <p:cNvGrpSpPr/>
        <p:nvPr/>
      </p:nvGrpSpPr>
      <p:grpSpPr>
        <a:xfrm>
          <a:off x="0" y="0"/>
          <a:ext cx="0" cy="0"/>
          <a:chOff x="0" y="0"/>
          <a:chExt cx="0" cy="0"/>
        </a:xfrm>
      </p:grpSpPr>
      <p:sp>
        <p:nvSpPr>
          <p:cNvPr id="36" name="Google Shape;36;p23"/>
          <p:cNvSpPr txBox="1">
            <a:spLocks noGrp="1"/>
          </p:cNvSpPr>
          <p:nvPr>
            <p:ph type="ftr" idx="11"/>
          </p:nvPr>
        </p:nvSpPr>
        <p:spPr>
          <a:xfrm>
            <a:off x="16681898" y="10308811"/>
            <a:ext cx="2679065" cy="32004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95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98D9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671134" y="199621"/>
            <a:ext cx="18761830" cy="207898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000" b="0" i="0" u="none" strike="noStrike" cap="none">
                <a:solidFill>
                  <a:srgbClr val="1F3456"/>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741203" y="3242292"/>
            <a:ext cx="18621692" cy="5880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2" name="Google Shape;12;p18"/>
          <p:cNvSpPr txBox="1">
            <a:spLocks noGrp="1"/>
          </p:cNvSpPr>
          <p:nvPr>
            <p:ph type="ftr" idx="11"/>
          </p:nvPr>
        </p:nvSpPr>
        <p:spPr>
          <a:xfrm>
            <a:off x="16681898" y="10308811"/>
            <a:ext cx="2679065" cy="32004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95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98D9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14474953" y="10517696"/>
            <a:ext cx="4623943" cy="565467"/>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98D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glasgowchamberofcommerce.com/international/chambercustoms/"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glasgowchamberofcommerce.com/online-train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fif"/><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8.png"/><Relationship Id="rId10"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hyperlink" Target="https://glasgowchamberofcommerce.com/international/export-documentat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glasgowchamberofcommerce.com/international/chambercustoms/" TargetMode="External"/><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png"/><Relationship Id="rId4" Type="http://schemas.openxmlformats.org/officeDocument/2006/relationships/image" Target="../media/image42.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vvixmsUGrF4?feature=oembed" TargetMode="External"/><Relationship Id="rId6" Type="http://schemas.openxmlformats.org/officeDocument/2006/relationships/image" Target="../media/image19.jpe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3"/>
        <p:cNvGrpSpPr/>
        <p:nvPr/>
      </p:nvGrpSpPr>
      <p:grpSpPr>
        <a:xfrm>
          <a:off x="0" y="0"/>
          <a:ext cx="0" cy="0"/>
          <a:chOff x="0" y="0"/>
          <a:chExt cx="0" cy="0"/>
        </a:xfrm>
      </p:grpSpPr>
      <p:sp>
        <p:nvSpPr>
          <p:cNvPr id="44" name="Google Shape;44;p1"/>
          <p:cNvSpPr/>
          <p:nvPr/>
        </p:nvSpPr>
        <p:spPr>
          <a:xfrm>
            <a:off x="0" y="0"/>
            <a:ext cx="20104101" cy="11308716"/>
          </a:xfrm>
          <a:prstGeom prst="rect">
            <a:avLst/>
          </a:prstGeom>
          <a:blipFill rotWithShape="1">
            <a:blip r:embed="rId3">
              <a:alphaModFix/>
            </a:blip>
            <a:stretch>
              <a:fillRect l="59" t="-23437" r="-6546" b="-2752"/>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p1"/>
          <p:cNvSpPr/>
          <p:nvPr/>
        </p:nvSpPr>
        <p:spPr>
          <a:xfrm>
            <a:off x="-30575" y="-2690000"/>
            <a:ext cx="15710545" cy="14107622"/>
          </a:xfrm>
          <a:custGeom>
            <a:avLst/>
            <a:gdLst/>
            <a:ahLst/>
            <a:cxnLst/>
            <a:rect l="l" t="t" r="r" b="b"/>
            <a:pathLst>
              <a:path w="14751685" h="11308715" extrusionOk="0">
                <a:moveTo>
                  <a:pt x="2101745" y="0"/>
                </a:moveTo>
                <a:lnTo>
                  <a:pt x="0" y="0"/>
                </a:lnTo>
                <a:lnTo>
                  <a:pt x="0" y="11308556"/>
                </a:lnTo>
                <a:lnTo>
                  <a:pt x="14751383" y="11308556"/>
                </a:lnTo>
                <a:lnTo>
                  <a:pt x="2101745"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1"/>
          <p:cNvSpPr/>
          <p:nvPr/>
        </p:nvSpPr>
        <p:spPr>
          <a:xfrm>
            <a:off x="-30575" y="-633"/>
            <a:ext cx="6268085" cy="5577090"/>
          </a:xfrm>
          <a:custGeom>
            <a:avLst/>
            <a:gdLst/>
            <a:ahLst/>
            <a:cxnLst/>
            <a:rect l="l" t="t" r="r" b="b"/>
            <a:pathLst>
              <a:path w="6268085" h="5570855" extrusionOk="0">
                <a:moveTo>
                  <a:pt x="6267767" y="0"/>
                </a:moveTo>
                <a:lnTo>
                  <a:pt x="0" y="0"/>
                </a:lnTo>
                <a:lnTo>
                  <a:pt x="0" y="5570481"/>
                </a:lnTo>
                <a:lnTo>
                  <a:pt x="6267767" y="0"/>
                </a:lnTo>
                <a:close/>
              </a:path>
            </a:pathLst>
          </a:custGeom>
          <a:solidFill>
            <a:srgbClr val="457F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1"/>
          <p:cNvSpPr/>
          <p:nvPr/>
        </p:nvSpPr>
        <p:spPr>
          <a:xfrm>
            <a:off x="12409300" y="7534150"/>
            <a:ext cx="7694930" cy="3775615"/>
          </a:xfrm>
          <a:custGeom>
            <a:avLst/>
            <a:gdLst/>
            <a:ahLst/>
            <a:cxnLst/>
            <a:rect l="l" t="t" r="r" b="b"/>
            <a:pathLst>
              <a:path w="7694930" h="4171950" extrusionOk="0">
                <a:moveTo>
                  <a:pt x="3967167" y="0"/>
                </a:moveTo>
                <a:lnTo>
                  <a:pt x="0" y="4171600"/>
                </a:lnTo>
                <a:lnTo>
                  <a:pt x="7694806" y="4171600"/>
                </a:lnTo>
                <a:lnTo>
                  <a:pt x="7694806" y="3919734"/>
                </a:lnTo>
                <a:lnTo>
                  <a:pt x="3967167"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1"/>
          <p:cNvSpPr/>
          <p:nvPr/>
        </p:nvSpPr>
        <p:spPr>
          <a:xfrm>
            <a:off x="12836805" y="0"/>
            <a:ext cx="3917315" cy="2061210"/>
          </a:xfrm>
          <a:custGeom>
            <a:avLst/>
            <a:gdLst/>
            <a:ahLst/>
            <a:cxnLst/>
            <a:rect l="l" t="t" r="r" b="b"/>
            <a:pathLst>
              <a:path w="3917315" h="2061210" extrusionOk="0">
                <a:moveTo>
                  <a:pt x="3917107" y="0"/>
                </a:moveTo>
                <a:lnTo>
                  <a:pt x="0" y="0"/>
                </a:lnTo>
                <a:lnTo>
                  <a:pt x="1958553" y="2060670"/>
                </a:lnTo>
                <a:lnTo>
                  <a:pt x="3917107"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9" name="Google Shape;49;p1"/>
          <p:cNvGrpSpPr/>
          <p:nvPr/>
        </p:nvGrpSpPr>
        <p:grpSpPr>
          <a:xfrm>
            <a:off x="1060318" y="5959397"/>
            <a:ext cx="7059384" cy="2849918"/>
            <a:chOff x="6231451" y="2244827"/>
            <a:chExt cx="7749900" cy="3610691"/>
          </a:xfrm>
        </p:grpSpPr>
        <p:pic>
          <p:nvPicPr>
            <p:cNvPr id="50" name="Google Shape;50;p1"/>
            <p:cNvPicPr preferRelativeResize="0"/>
            <p:nvPr/>
          </p:nvPicPr>
          <p:blipFill rotWithShape="1">
            <a:blip r:embed="rId4">
              <a:alphaModFix/>
            </a:blip>
            <a:srcRect/>
            <a:stretch/>
          </p:blipFill>
          <p:spPr>
            <a:xfrm>
              <a:off x="6775450" y="2244827"/>
              <a:ext cx="7025611" cy="2516857"/>
            </a:xfrm>
            <a:prstGeom prst="rect">
              <a:avLst/>
            </a:prstGeom>
            <a:noFill/>
            <a:ln>
              <a:noFill/>
            </a:ln>
          </p:spPr>
        </p:pic>
        <p:sp>
          <p:nvSpPr>
            <p:cNvPr id="51" name="Google Shape;51;p1"/>
            <p:cNvSpPr txBox="1"/>
            <p:nvPr/>
          </p:nvSpPr>
          <p:spPr>
            <a:xfrm>
              <a:off x="6231451" y="5036518"/>
              <a:ext cx="7749900" cy="819000"/>
            </a:xfrm>
            <a:prstGeom prst="rect">
              <a:avLst/>
            </a:prstGeom>
            <a:noFill/>
            <a:ln>
              <a:noFill/>
            </a:ln>
          </p:spPr>
          <p:txBody>
            <a:bodyPr spcFirstLastPara="1" wrap="square" lIns="91425" tIns="45700" rIns="91425" bIns="45700" anchor="t" anchorCtr="0">
              <a:spAutoFit/>
            </a:bodyPr>
            <a:lstStyle/>
            <a:p>
              <a:pPr marL="12700" marR="0" lvl="0" indent="0" algn="ctr" rtl="0">
                <a:lnSpc>
                  <a:spcPct val="100000"/>
                </a:lnSpc>
                <a:spcBef>
                  <a:spcPts val="0"/>
                </a:spcBef>
                <a:spcAft>
                  <a:spcPts val="0"/>
                </a:spcAft>
                <a:buClr>
                  <a:srgbClr val="000000"/>
                </a:buClr>
                <a:buSzPts val="3600"/>
                <a:buFont typeface="Arial"/>
                <a:buNone/>
              </a:pPr>
              <a:r>
                <a:rPr lang="en-GB" sz="3600" i="1">
                  <a:solidFill>
                    <a:srgbClr val="FFFFFF"/>
                  </a:solidFill>
                  <a:latin typeface="Roboto Thin"/>
                  <a:ea typeface="Roboto Thin"/>
                  <a:cs typeface="Roboto Thin"/>
                  <a:sym typeface="Roboto Thin"/>
                </a:rPr>
                <a:t>    </a:t>
              </a:r>
              <a:r>
                <a:rPr lang="en-GB" sz="3600" b="0" i="1" u="none" strike="noStrike" cap="none">
                  <a:solidFill>
                    <a:srgbClr val="FFFFFF"/>
                  </a:solidFill>
                  <a:latin typeface="Roboto Thin"/>
                  <a:ea typeface="Roboto Thin"/>
                  <a:cs typeface="Roboto Thin"/>
                  <a:sym typeface="Roboto Thin"/>
                </a:rPr>
                <a:t>Helping Traders Keep On Trading</a:t>
              </a:r>
              <a:endParaRPr sz="1400" b="0" i="0" u="none" strike="noStrike" cap="none">
                <a:solidFill>
                  <a:srgbClr val="000000"/>
                </a:solidFill>
                <a:latin typeface="Arial"/>
                <a:ea typeface="Arial"/>
                <a:cs typeface="Arial"/>
                <a:sym typeface="Arial"/>
              </a:endParaRPr>
            </a:p>
          </p:txBody>
        </p:sp>
      </p:grpSp>
      <p:sp>
        <p:nvSpPr>
          <p:cNvPr id="52" name="Google Shape;52;p1"/>
          <p:cNvSpPr txBox="1">
            <a:spLocks noGrp="1"/>
          </p:cNvSpPr>
          <p:nvPr>
            <p:ph type="ftr" idx="11"/>
          </p:nvPr>
        </p:nvSpPr>
        <p:spPr>
          <a:xfrm>
            <a:off x="1594700" y="9821725"/>
            <a:ext cx="9714900" cy="446276"/>
          </a:xfrm>
          <a:prstGeom prst="rect">
            <a:avLst/>
          </a:prstGeom>
          <a:noFill/>
          <a:ln>
            <a:noFill/>
          </a:ln>
        </p:spPr>
        <p:txBody>
          <a:bodyPr spcFirstLastPara="1" wrap="square" lIns="0" tIns="0" rIns="0" bIns="0" anchor="t" anchorCtr="0">
            <a:spAutoFit/>
          </a:bodyPr>
          <a:lstStyle/>
          <a:p>
            <a:pPr marL="0" lvl="0" indent="0" algn="l" rtl="0">
              <a:lnSpc>
                <a:spcPct val="145312"/>
              </a:lnSpc>
              <a:spcBef>
                <a:spcPts val="0"/>
              </a:spcBef>
              <a:spcAft>
                <a:spcPts val="0"/>
              </a:spcAft>
              <a:buSzPts val="1400"/>
              <a:buNone/>
            </a:pPr>
            <a:r>
              <a:rPr lang="en-GB" sz="2000" b="0" u="sng" dirty="0">
                <a:solidFill>
                  <a:schemeClr val="bg1"/>
                </a:solidFill>
                <a:highlight>
                  <a:schemeClr val="dk1"/>
                </a:highlight>
                <a:hlinkClick r:id="rId5">
                  <a:extLst>
                    <a:ext uri="{A12FA001-AC4F-418D-AE19-62706E023703}">
                      <ahyp:hlinkClr xmlns:ahyp="http://schemas.microsoft.com/office/drawing/2018/hyperlinkcolor" val="tx"/>
                    </a:ext>
                  </a:extLst>
                </a:hlinkClick>
              </a:rPr>
              <a:t>https://www.glasgowchamberofcommerce.com/international/chambercustoms/</a:t>
            </a:r>
            <a:endParaRPr sz="2400" dirty="0">
              <a:solidFill>
                <a:schemeClr val="bg1"/>
              </a:solidFill>
              <a:highlight>
                <a:schemeClr val="dk1"/>
              </a:highlight>
            </a:endParaRPr>
          </a:p>
        </p:txBody>
      </p:sp>
      <p:pic>
        <p:nvPicPr>
          <p:cNvPr id="53" name="Google Shape;53;p1"/>
          <p:cNvPicPr preferRelativeResize="0"/>
          <p:nvPr/>
        </p:nvPicPr>
        <p:blipFill>
          <a:blip r:embed="rId6">
            <a:alphaModFix/>
          </a:blip>
          <a:stretch>
            <a:fillRect/>
          </a:stretch>
        </p:blipFill>
        <p:spPr>
          <a:xfrm>
            <a:off x="1350625" y="3894775"/>
            <a:ext cx="6037076" cy="196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2" descr="A picture containing text, computer, table, indoor&#10;&#10;Description automatically generated"/>
          <p:cNvPicPr preferRelativeResize="0"/>
          <p:nvPr/>
        </p:nvPicPr>
        <p:blipFill rotWithShape="1">
          <a:blip r:embed="rId3">
            <a:alphaModFix/>
          </a:blip>
          <a:srcRect l="44964" r="1"/>
          <a:stretch/>
        </p:blipFill>
        <p:spPr>
          <a:xfrm>
            <a:off x="11805169" y="0"/>
            <a:ext cx="8298931" cy="11309350"/>
          </a:xfrm>
          <a:prstGeom prst="rect">
            <a:avLst/>
          </a:prstGeom>
          <a:noFill/>
          <a:ln>
            <a:noFill/>
          </a:ln>
        </p:spPr>
      </p:pic>
      <p:sp>
        <p:nvSpPr>
          <p:cNvPr id="237" name="Google Shape;237;p12"/>
          <p:cNvSpPr txBox="1"/>
          <p:nvPr/>
        </p:nvSpPr>
        <p:spPr>
          <a:xfrm>
            <a:off x="2055008" y="6756786"/>
            <a:ext cx="9318616" cy="319318"/>
          </a:xfrm>
          <a:prstGeom prst="rect">
            <a:avLst/>
          </a:prstGeom>
          <a:noFill/>
          <a:ln>
            <a:noFill/>
          </a:ln>
        </p:spPr>
        <p:txBody>
          <a:bodyPr spcFirstLastPara="1" wrap="square" lIns="0" tIns="11425"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boto"/>
                <a:ea typeface="Roboto"/>
                <a:cs typeface="Roboto"/>
                <a:sym typeface="Roboto"/>
              </a:rPr>
              <a:t>Two days of Customs Advisory Consultation service is typically split up into</a:t>
            </a:r>
            <a:endParaRPr sz="1400" b="0" i="0" u="none" strike="noStrike" cap="none">
              <a:solidFill>
                <a:srgbClr val="000000"/>
              </a:solidFill>
              <a:latin typeface="Arial"/>
              <a:ea typeface="Arial"/>
              <a:cs typeface="Arial"/>
              <a:sym typeface="Arial"/>
            </a:endParaRPr>
          </a:p>
        </p:txBody>
      </p:sp>
      <p:sp>
        <p:nvSpPr>
          <p:cNvPr id="238" name="Google Shape;238;p12"/>
          <p:cNvSpPr/>
          <p:nvPr/>
        </p:nvSpPr>
        <p:spPr>
          <a:xfrm>
            <a:off x="9869371" y="11906"/>
            <a:ext cx="3871595" cy="2035810"/>
          </a:xfrm>
          <a:custGeom>
            <a:avLst/>
            <a:gdLst/>
            <a:ahLst/>
            <a:cxnLst/>
            <a:rect l="l" t="t" r="r" b="b"/>
            <a:pathLst>
              <a:path w="3871594" h="2035810" extrusionOk="0">
                <a:moveTo>
                  <a:pt x="3871572" y="0"/>
                </a:moveTo>
                <a:lnTo>
                  <a:pt x="0" y="0"/>
                </a:lnTo>
                <a:lnTo>
                  <a:pt x="1935786" y="2035540"/>
                </a:lnTo>
                <a:lnTo>
                  <a:pt x="3871572"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12"/>
          <p:cNvSpPr txBox="1"/>
          <p:nvPr/>
        </p:nvSpPr>
        <p:spPr>
          <a:xfrm>
            <a:off x="824053" y="555909"/>
            <a:ext cx="10981116" cy="1744067"/>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Training your team</a:t>
            </a:r>
            <a:endParaRPr sz="4800" b="1" i="0" u="none" strike="noStrike" cap="none">
              <a:solidFill>
                <a:srgbClr val="1F3456"/>
              </a:solidFill>
              <a:latin typeface="Roboto"/>
              <a:ea typeface="Roboto"/>
              <a:cs typeface="Roboto"/>
              <a:sym typeface="Roboto"/>
            </a:endParaRPr>
          </a:p>
          <a:p>
            <a:pPr marL="82550" marR="0" lvl="0" indent="0" algn="l" rtl="0">
              <a:lnSpc>
                <a:spcPct val="100000"/>
              </a:lnSpc>
              <a:spcBef>
                <a:spcPts val="1220"/>
              </a:spcBef>
              <a:spcAft>
                <a:spcPts val="0"/>
              </a:spcAft>
              <a:buClr>
                <a:srgbClr val="000000"/>
              </a:buClr>
              <a:buSzPts val="3350"/>
              <a:buFont typeface="Arial"/>
              <a:buNone/>
            </a:pPr>
            <a:r>
              <a:rPr lang="en-GB" sz="3350" b="0" i="0" u="none" strike="noStrike" cap="none">
                <a:solidFill>
                  <a:srgbClr val="457F91"/>
                </a:solidFill>
                <a:latin typeface="Roboto"/>
                <a:ea typeface="Roboto"/>
                <a:cs typeface="Roboto"/>
                <a:sym typeface="Roboto"/>
              </a:rPr>
              <a:t>Customs Training Courses</a:t>
            </a:r>
            <a:endParaRPr sz="3350" b="0" i="0" u="none" strike="noStrike" cap="none">
              <a:solidFill>
                <a:srgbClr val="457F91"/>
              </a:solidFill>
              <a:latin typeface="Roboto"/>
              <a:ea typeface="Roboto"/>
              <a:cs typeface="Roboto"/>
              <a:sym typeface="Roboto"/>
            </a:endParaRPr>
          </a:p>
        </p:txBody>
      </p:sp>
      <p:sp>
        <p:nvSpPr>
          <p:cNvPr id="240" name="Google Shape;240;p12"/>
          <p:cNvSpPr txBox="1"/>
          <p:nvPr/>
        </p:nvSpPr>
        <p:spPr>
          <a:xfrm>
            <a:off x="1000525" y="2989051"/>
            <a:ext cx="9318600" cy="6306900"/>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dirty="0">
                <a:solidFill>
                  <a:srgbClr val="4D4D4D"/>
                </a:solidFill>
                <a:latin typeface="Roboto"/>
                <a:ea typeface="Roboto"/>
                <a:cs typeface="Roboto"/>
                <a:sym typeface="Roboto"/>
              </a:rPr>
              <a:t>Our training courses are delivered online and range from 1-day short courses to 13-week classroom and self-directed learning programmes.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GB" sz="3200" b="0" i="0" u="none" strike="noStrike" cap="none" dirty="0">
                <a:solidFill>
                  <a:srgbClr val="4D4D4D"/>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GB" sz="3200" b="0" i="0" u="none" strike="noStrike" cap="none" dirty="0">
                <a:solidFill>
                  <a:srgbClr val="4D4D4D"/>
                </a:solidFill>
                <a:latin typeface="Roboto"/>
                <a:ea typeface="Roboto"/>
                <a:cs typeface="Roboto"/>
                <a:sym typeface="Roboto"/>
              </a:rPr>
              <a:t>ChamberCustoms courses are suitable for employees who are new to international trade, importing and exporting in business. </a:t>
            </a:r>
            <a:endParaRPr sz="3200" b="0" i="0" u="none" strike="noStrike" cap="none" dirty="0">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r>
              <a:rPr lang="en-GB" sz="3200" b="0" i="0" u="none" strike="noStrike" cap="none" dirty="0">
                <a:solidFill>
                  <a:srgbClr val="4D4D4D"/>
                </a:solidFill>
                <a:latin typeface="Roboto"/>
                <a:ea typeface="Roboto"/>
                <a:cs typeface="Roboto"/>
                <a:sym typeface="Roboto"/>
              </a:rPr>
              <a:t>We also welcome delegates from experienced trading companies who simply need to refresh their knowledge. </a:t>
            </a:r>
            <a:endParaRPr sz="3200" b="0" i="0" u="none" strike="noStrike" cap="none" dirty="0">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endParaRPr sz="3200" dirty="0">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r>
              <a:rPr lang="en-GB" sz="2500" u="sng" dirty="0">
                <a:solidFill>
                  <a:schemeClr val="hlink"/>
                </a:solidFill>
                <a:latin typeface="Roboto"/>
                <a:ea typeface="Roboto"/>
                <a:cs typeface="Roboto"/>
                <a:sym typeface="Roboto"/>
                <a:hlinkClick r:id="rId4"/>
              </a:rPr>
              <a:t>Glasgow Chamber Training</a:t>
            </a:r>
            <a:endParaRPr sz="2500" b="0" i="0" u="none" strike="noStrike" cap="none" dirty="0">
              <a:solidFill>
                <a:srgbClr val="4D4D4D"/>
              </a:solidFill>
              <a:latin typeface="Roboto"/>
              <a:ea typeface="Roboto"/>
              <a:cs typeface="Roboto"/>
              <a:sym typeface="Roboto"/>
            </a:endParaRPr>
          </a:p>
        </p:txBody>
      </p:sp>
      <p:sp>
        <p:nvSpPr>
          <p:cNvPr id="241" name="Google Shape;241;p12"/>
          <p:cNvSpPr/>
          <p:nvPr/>
        </p:nvSpPr>
        <p:spPr>
          <a:xfrm>
            <a:off x="13665673" y="98653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 name="Google Shape;242;p12"/>
          <p:cNvSpPr/>
          <p:nvPr/>
        </p:nvSpPr>
        <p:spPr>
          <a:xfrm>
            <a:off x="15462250" y="84308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12"/>
          <p:cNvSpPr/>
          <p:nvPr/>
        </p:nvSpPr>
        <p:spPr>
          <a:xfrm>
            <a:off x="12587768" y="2299976"/>
            <a:ext cx="6733731" cy="684967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12"/>
          <p:cNvSpPr txBox="1"/>
          <p:nvPr/>
        </p:nvSpPr>
        <p:spPr>
          <a:xfrm>
            <a:off x="12862143" y="3909191"/>
            <a:ext cx="6382693" cy="4865296"/>
          </a:xfrm>
          <a:prstGeom prst="rect">
            <a:avLst/>
          </a:prstGeom>
          <a:noFill/>
          <a:ln>
            <a:noFill/>
          </a:ln>
        </p:spPr>
        <p:txBody>
          <a:bodyPr spcFirstLastPara="1" wrap="square" lIns="0" tIns="16500" rIns="0" bIns="0" anchor="t" anchorCtr="0">
            <a:spAutoFit/>
          </a:bodyPr>
          <a:lstStyle/>
          <a:p>
            <a:pPr marL="12700" marR="334645" lvl="0" indent="0" algn="ctr" rtl="0">
              <a:lnSpc>
                <a:spcPct val="101800"/>
              </a:lnSpc>
              <a:spcBef>
                <a:spcPts val="0"/>
              </a:spcBef>
              <a:spcAft>
                <a:spcPts val="0"/>
              </a:spcAft>
              <a:buClr>
                <a:srgbClr val="000000"/>
              </a:buClr>
              <a:buSzPts val="2200"/>
              <a:buFont typeface="Arial"/>
              <a:buNone/>
            </a:pPr>
            <a:r>
              <a:rPr lang="en-GB" sz="2200" b="0" i="0" u="none" strike="noStrike" cap="none">
                <a:solidFill>
                  <a:srgbClr val="1E3456"/>
                </a:solidFill>
                <a:latin typeface="Roboto"/>
                <a:ea typeface="Roboto"/>
                <a:cs typeface="Roboto"/>
                <a:sym typeface="Roboto"/>
              </a:rPr>
              <a:t>“Thank you for constructing this course, great supporting materials and to all teachers involved for your assistance, patience and help.”</a:t>
            </a:r>
            <a:endParaRPr sz="2200" b="0" i="0" u="none" strike="noStrike" cap="none">
              <a:solidFill>
                <a:srgbClr val="000000"/>
              </a:solidFill>
              <a:latin typeface="Arial"/>
              <a:ea typeface="Arial"/>
              <a:cs typeface="Arial"/>
              <a:sym typeface="Arial"/>
            </a:endParaRPr>
          </a:p>
          <a:p>
            <a:pPr marL="12700" marR="334645" lvl="0" indent="0" algn="ctr" rtl="0">
              <a:lnSpc>
                <a:spcPct val="101800"/>
              </a:lnSpc>
              <a:spcBef>
                <a:spcPts val="1355"/>
              </a:spcBef>
              <a:spcAft>
                <a:spcPts val="0"/>
              </a:spcAft>
              <a:buClr>
                <a:srgbClr val="000000"/>
              </a:buClr>
              <a:buSzPts val="2200"/>
              <a:buFont typeface="Arial"/>
              <a:buNone/>
            </a:pPr>
            <a:r>
              <a:rPr lang="en-GB" sz="2200" b="0" i="0" u="none" strike="noStrike" cap="none">
                <a:solidFill>
                  <a:srgbClr val="1E3456"/>
                </a:solidFill>
                <a:latin typeface="Roboto"/>
                <a:ea typeface="Roboto"/>
                <a:cs typeface="Roboto"/>
                <a:sym typeface="Roboto"/>
              </a:rPr>
              <a:t>“It was a very informative course for those who want to get knowledge and understanding on customs clearance, import and export procedures. As well as, practice on how to fill import and export declarations in different situations.”</a:t>
            </a:r>
            <a:endParaRPr sz="2200" b="0" i="0" u="none" strike="noStrike" cap="none">
              <a:solidFill>
                <a:srgbClr val="000000"/>
              </a:solidFill>
              <a:latin typeface="Arial"/>
              <a:ea typeface="Arial"/>
              <a:cs typeface="Arial"/>
              <a:sym typeface="Arial"/>
            </a:endParaRPr>
          </a:p>
          <a:p>
            <a:pPr marL="12700" marR="334645" lvl="0" indent="0" algn="ctr" rtl="0">
              <a:lnSpc>
                <a:spcPct val="101800"/>
              </a:lnSpc>
              <a:spcBef>
                <a:spcPts val="1355"/>
              </a:spcBef>
              <a:spcAft>
                <a:spcPts val="0"/>
              </a:spcAft>
              <a:buClr>
                <a:srgbClr val="000000"/>
              </a:buClr>
              <a:buSzPts val="2200"/>
              <a:buFont typeface="Arial"/>
              <a:buNone/>
            </a:pPr>
            <a:r>
              <a:rPr lang="en-GB" sz="2200" b="1" i="0" u="none" strike="noStrike" cap="none">
                <a:solidFill>
                  <a:srgbClr val="1E3456"/>
                </a:solidFill>
                <a:latin typeface="Roboto"/>
                <a:ea typeface="Roboto"/>
                <a:cs typeface="Roboto"/>
                <a:sym typeface="Roboto"/>
              </a:rPr>
              <a:t>“The course was very informative and professional. Instructors are extremely helpful and patient. I'm happy to recommend it for whoever seeks training in this field.”</a:t>
            </a:r>
            <a:endParaRPr sz="2200" b="0" i="0" u="none" strike="noStrike" cap="none">
              <a:solidFill>
                <a:srgbClr val="000000"/>
              </a:solidFill>
              <a:latin typeface="Arial"/>
              <a:ea typeface="Arial"/>
              <a:cs typeface="Arial"/>
              <a:sym typeface="Arial"/>
            </a:endParaRPr>
          </a:p>
        </p:txBody>
      </p:sp>
      <p:sp>
        <p:nvSpPr>
          <p:cNvPr id="245" name="Google Shape;245;p12"/>
          <p:cNvSpPr txBox="1"/>
          <p:nvPr/>
        </p:nvSpPr>
        <p:spPr>
          <a:xfrm>
            <a:off x="13648505" y="2989044"/>
            <a:ext cx="4711200" cy="585000"/>
          </a:xfrm>
          <a:prstGeom prst="rect">
            <a:avLst/>
          </a:prstGeom>
          <a:noFill/>
          <a:ln>
            <a:noFill/>
          </a:ln>
        </p:spPr>
        <p:txBody>
          <a:bodyPr spcFirstLastPara="1" wrap="square" lIns="91425" tIns="45700" rIns="91425" bIns="45700" anchor="t" anchorCtr="0">
            <a:spAutoFit/>
          </a:bodyPr>
          <a:lstStyle/>
          <a:p>
            <a:pPr marL="2159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rgbClr val="457F91"/>
                </a:solidFill>
                <a:latin typeface="Roboto"/>
                <a:ea typeface="Roboto"/>
                <a:cs typeface="Roboto"/>
                <a:sym typeface="Roboto"/>
              </a:rPr>
              <a:t>What Our Clients Say:</a:t>
            </a:r>
            <a:endParaRPr sz="1800" b="0" i="0" u="none" strike="noStrike" cap="none">
              <a:solidFill>
                <a:srgbClr val="000000"/>
              </a:solidFill>
              <a:latin typeface="Arial"/>
              <a:ea typeface="Arial"/>
              <a:cs typeface="Arial"/>
              <a:sym typeface="Arial"/>
            </a:endParaRPr>
          </a:p>
        </p:txBody>
      </p:sp>
      <p:sp>
        <p:nvSpPr>
          <p:cNvPr id="246" name="Google Shape;246;p12"/>
          <p:cNvSpPr txBox="1"/>
          <p:nvPr/>
        </p:nvSpPr>
        <p:spPr>
          <a:xfrm>
            <a:off x="16964986" y="10530653"/>
            <a:ext cx="2679065" cy="446276"/>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r>
              <a:rPr lang="en-GB" sz="2000" b="0" i="0" u="none" strike="noStrike" cap="none">
                <a:solidFill>
                  <a:schemeClr val="lt1"/>
                </a:solidFill>
                <a:latin typeface="Roboto"/>
                <a:ea typeface="Roboto"/>
                <a:cs typeface="Roboto"/>
                <a:sym typeface="Roboto"/>
              </a:rPr>
              <a:t>chambercustoms.co.uk</a:t>
            </a:r>
            <a:endParaRPr sz="1800" b="0" i="0" u="none" strike="noStrike" cap="none">
              <a:solidFill>
                <a:srgbClr val="000000"/>
              </a:solidFill>
              <a:latin typeface="Arial"/>
              <a:ea typeface="Arial"/>
              <a:cs typeface="Arial"/>
              <a:sym typeface="Arial"/>
            </a:endParaRPr>
          </a:p>
        </p:txBody>
      </p:sp>
      <p:grpSp>
        <p:nvGrpSpPr>
          <p:cNvPr id="247" name="Google Shape;247;p12"/>
          <p:cNvGrpSpPr/>
          <p:nvPr/>
        </p:nvGrpSpPr>
        <p:grpSpPr>
          <a:xfrm>
            <a:off x="824052" y="9865377"/>
            <a:ext cx="4690385" cy="862650"/>
            <a:chOff x="270002" y="10105202"/>
            <a:chExt cx="4690385" cy="862650"/>
          </a:xfrm>
        </p:grpSpPr>
        <p:pic>
          <p:nvPicPr>
            <p:cNvPr id="248" name="Google Shape;248;p12"/>
            <p:cNvPicPr preferRelativeResize="0"/>
            <p:nvPr/>
          </p:nvPicPr>
          <p:blipFill rotWithShape="1">
            <a:blip r:embed="rId5">
              <a:alphaModFix/>
            </a:blip>
            <a:srcRect/>
            <a:stretch/>
          </p:blipFill>
          <p:spPr>
            <a:xfrm>
              <a:off x="2874587" y="10161627"/>
              <a:ext cx="2085800" cy="749782"/>
            </a:xfrm>
            <a:prstGeom prst="rect">
              <a:avLst/>
            </a:prstGeom>
            <a:noFill/>
            <a:ln>
              <a:noFill/>
            </a:ln>
          </p:spPr>
        </p:pic>
        <p:pic>
          <p:nvPicPr>
            <p:cNvPr id="249" name="Google Shape;249;p12"/>
            <p:cNvPicPr preferRelativeResize="0"/>
            <p:nvPr/>
          </p:nvPicPr>
          <p:blipFill>
            <a:blip r:embed="rId6">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cxnSp>
        <p:nvCxnSpPr>
          <p:cNvPr id="254" name="Google Shape;254;p13"/>
          <p:cNvCxnSpPr/>
          <p:nvPr/>
        </p:nvCxnSpPr>
        <p:spPr>
          <a:xfrm>
            <a:off x="4032250" y="6340475"/>
            <a:ext cx="11582400" cy="0"/>
          </a:xfrm>
          <a:prstGeom prst="straightConnector1">
            <a:avLst/>
          </a:prstGeom>
          <a:noFill/>
          <a:ln w="76200" cap="rnd" cmpd="sng">
            <a:solidFill>
              <a:srgbClr val="457F91"/>
            </a:solidFill>
            <a:prstDash val="dash"/>
            <a:round/>
            <a:headEnd type="none" w="sm" len="sm"/>
            <a:tailEnd type="none" w="sm" len="sm"/>
          </a:ln>
        </p:spPr>
      </p:cxnSp>
      <p:cxnSp>
        <p:nvCxnSpPr>
          <p:cNvPr id="255" name="Google Shape;255;p13"/>
          <p:cNvCxnSpPr/>
          <p:nvPr/>
        </p:nvCxnSpPr>
        <p:spPr>
          <a:xfrm>
            <a:off x="3956050" y="7864475"/>
            <a:ext cx="11582400" cy="0"/>
          </a:xfrm>
          <a:prstGeom prst="straightConnector1">
            <a:avLst/>
          </a:prstGeom>
          <a:noFill/>
          <a:ln w="76200" cap="rnd" cmpd="sng">
            <a:solidFill>
              <a:srgbClr val="457F91"/>
            </a:solidFill>
            <a:prstDash val="dash"/>
            <a:round/>
            <a:headEnd type="none" w="sm" len="sm"/>
            <a:tailEnd type="none" w="sm" len="sm"/>
          </a:ln>
        </p:spPr>
      </p:cxnSp>
      <p:cxnSp>
        <p:nvCxnSpPr>
          <p:cNvPr id="256" name="Google Shape;256;p13"/>
          <p:cNvCxnSpPr/>
          <p:nvPr/>
        </p:nvCxnSpPr>
        <p:spPr>
          <a:xfrm>
            <a:off x="3956050" y="4876774"/>
            <a:ext cx="11582400" cy="0"/>
          </a:xfrm>
          <a:prstGeom prst="straightConnector1">
            <a:avLst/>
          </a:prstGeom>
          <a:noFill/>
          <a:ln w="76200" cap="rnd" cmpd="sng">
            <a:solidFill>
              <a:srgbClr val="457F91"/>
            </a:solidFill>
            <a:prstDash val="dash"/>
            <a:round/>
            <a:headEnd type="none" w="sm" len="sm"/>
            <a:tailEnd type="none" w="sm" len="sm"/>
          </a:ln>
        </p:spPr>
      </p:cxnSp>
      <p:sp>
        <p:nvSpPr>
          <p:cNvPr id="257" name="Google Shape;257;p13"/>
          <p:cNvSpPr/>
          <p:nvPr/>
        </p:nvSpPr>
        <p:spPr>
          <a:xfrm>
            <a:off x="1355677" y="3414136"/>
            <a:ext cx="5352517" cy="5638800"/>
          </a:xfrm>
          <a:prstGeom prst="rect">
            <a:avLst/>
          </a:prstGeom>
          <a:solidFill>
            <a:srgbClr val="457F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13"/>
          <p:cNvSpPr/>
          <p:nvPr/>
        </p:nvSpPr>
        <p:spPr>
          <a:xfrm>
            <a:off x="13328650" y="3414136"/>
            <a:ext cx="5352517" cy="5638800"/>
          </a:xfrm>
          <a:prstGeom prst="rect">
            <a:avLst/>
          </a:prstGeom>
          <a:solidFill>
            <a:srgbClr val="457F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13"/>
          <p:cNvSpPr txBox="1"/>
          <p:nvPr/>
        </p:nvSpPr>
        <p:spPr>
          <a:xfrm>
            <a:off x="2280380" y="4848199"/>
            <a:ext cx="3503110" cy="891260"/>
          </a:xfrm>
          <a:prstGeom prst="rect">
            <a:avLst/>
          </a:prstGeom>
          <a:noFill/>
          <a:ln>
            <a:noFill/>
          </a:ln>
        </p:spPr>
        <p:txBody>
          <a:bodyPr spcFirstLastPara="1" wrap="square" lIns="0" tIns="16500" rIns="0" bIns="0" anchor="t" anchorCtr="0">
            <a:spAutoFit/>
          </a:bodyPr>
          <a:lstStyle/>
          <a:p>
            <a:pPr marL="22225"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chemeClr val="lt1"/>
                </a:solidFill>
                <a:latin typeface="Roboto"/>
                <a:ea typeface="Roboto"/>
                <a:cs typeface="Roboto"/>
                <a:sym typeface="Roboto"/>
              </a:rPr>
              <a:t>Liam Smyth</a:t>
            </a:r>
            <a:endParaRPr sz="3200" b="1" i="0" u="none" strike="noStrike" cap="none">
              <a:solidFill>
                <a:schemeClr val="lt1"/>
              </a:solidFill>
              <a:latin typeface="Roboto"/>
              <a:ea typeface="Roboto"/>
              <a:cs typeface="Roboto"/>
              <a:sym typeface="Roboto"/>
            </a:endParaRPr>
          </a:p>
          <a:p>
            <a:pPr marL="22225" marR="0" lvl="0" indent="0" algn="ctr" rtl="0">
              <a:lnSpc>
                <a:spcPct val="100000"/>
              </a:lnSpc>
              <a:spcBef>
                <a:spcPts val="130"/>
              </a:spcBef>
              <a:spcAft>
                <a:spcPts val="0"/>
              </a:spcAft>
              <a:buClr>
                <a:srgbClr val="000000"/>
              </a:buClr>
              <a:buSzPts val="2400"/>
              <a:buFont typeface="Arial"/>
              <a:buNone/>
            </a:pPr>
            <a:r>
              <a:rPr lang="en-GB" sz="2400" b="0" i="0" u="none" strike="noStrike" cap="none">
                <a:solidFill>
                  <a:schemeClr val="lt1"/>
                </a:solidFill>
                <a:latin typeface="Roboto"/>
                <a:ea typeface="Roboto"/>
                <a:cs typeface="Roboto"/>
                <a:sym typeface="Roboto"/>
              </a:rPr>
              <a:t>Managing Director</a:t>
            </a:r>
            <a:endParaRPr sz="1800" b="0" i="0" u="none" strike="noStrike" cap="none">
              <a:solidFill>
                <a:srgbClr val="000000"/>
              </a:solidFill>
              <a:latin typeface="Arial"/>
              <a:ea typeface="Arial"/>
              <a:cs typeface="Arial"/>
              <a:sym typeface="Arial"/>
            </a:endParaRPr>
          </a:p>
        </p:txBody>
      </p:sp>
      <p:sp>
        <p:nvSpPr>
          <p:cNvPr id="260" name="Google Shape;260;p13"/>
          <p:cNvSpPr/>
          <p:nvPr/>
        </p:nvSpPr>
        <p:spPr>
          <a:xfrm>
            <a:off x="7337648" y="3414136"/>
            <a:ext cx="5352517" cy="5638800"/>
          </a:xfrm>
          <a:prstGeom prst="rect">
            <a:avLst/>
          </a:prstGeom>
          <a:solidFill>
            <a:srgbClr val="457F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13"/>
          <p:cNvSpPr txBox="1">
            <a:spLocks noGrp="1"/>
          </p:cNvSpPr>
          <p:nvPr>
            <p:ph type="ftr" idx="11"/>
          </p:nvPr>
        </p:nvSpPr>
        <p:spPr>
          <a:xfrm>
            <a:off x="16681898" y="10308811"/>
            <a:ext cx="2679065" cy="294953"/>
          </a:xfrm>
          <a:prstGeom prst="rect">
            <a:avLst/>
          </a:prstGeom>
          <a:noFill/>
          <a:ln>
            <a:noFill/>
          </a:ln>
        </p:spPr>
        <p:txBody>
          <a:bodyPr spcFirstLastPara="1" wrap="square" lIns="0" tIns="0" rIns="0" bIns="0" anchor="t" anchorCtr="0">
            <a:spAutoFit/>
          </a:bodyPr>
          <a:lstStyle/>
          <a:p>
            <a:pPr marL="12700" lvl="0" indent="0" algn="r" rtl="0">
              <a:lnSpc>
                <a:spcPct val="122368"/>
              </a:lnSpc>
              <a:spcBef>
                <a:spcPts val="0"/>
              </a:spcBef>
              <a:spcAft>
                <a:spcPts val="0"/>
              </a:spcAft>
              <a:buSzPts val="1400"/>
              <a:buNone/>
            </a:pPr>
            <a:r>
              <a:rPr lang="en-GB">
                <a:latin typeface="Roboto"/>
                <a:ea typeface="Roboto"/>
                <a:cs typeface="Roboto"/>
                <a:sym typeface="Roboto"/>
              </a:rPr>
              <a:t>chambercustoms.co.uk</a:t>
            </a:r>
            <a:endParaRPr/>
          </a:p>
        </p:txBody>
      </p:sp>
      <p:sp>
        <p:nvSpPr>
          <p:cNvPr id="262" name="Google Shape;262;p13"/>
          <p:cNvSpPr/>
          <p:nvPr/>
        </p:nvSpPr>
        <p:spPr>
          <a:xfrm>
            <a:off x="0" y="0"/>
            <a:ext cx="20104101"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3" name="Google Shape;263;p13" descr="A person wearing glasses&#10;&#10;Description automatically generated with medium confidence"/>
          <p:cNvPicPr preferRelativeResize="0"/>
          <p:nvPr/>
        </p:nvPicPr>
        <p:blipFill rotWithShape="1">
          <a:blip r:embed="rId3">
            <a:alphaModFix/>
          </a:blip>
          <a:srcRect l="10667" r="10667"/>
          <a:stretch/>
        </p:blipFill>
        <p:spPr>
          <a:xfrm>
            <a:off x="2869885" y="2271961"/>
            <a:ext cx="2324100" cy="2324100"/>
          </a:xfrm>
          <a:prstGeom prst="ellipse">
            <a:avLst/>
          </a:prstGeom>
          <a:noFill/>
          <a:ln w="127000" cap="flat" cmpd="sng">
            <a:solidFill>
              <a:srgbClr val="457F91"/>
            </a:solidFill>
            <a:prstDash val="solid"/>
            <a:round/>
            <a:headEnd type="none" w="sm" len="sm"/>
            <a:tailEnd type="none" w="sm" len="sm"/>
          </a:ln>
        </p:spPr>
      </p:pic>
      <p:sp>
        <p:nvSpPr>
          <p:cNvPr id="264" name="Google Shape;264;p13"/>
          <p:cNvSpPr txBox="1"/>
          <p:nvPr/>
        </p:nvSpPr>
        <p:spPr>
          <a:xfrm>
            <a:off x="7551542" y="4848199"/>
            <a:ext cx="4924729" cy="1260591"/>
          </a:xfrm>
          <a:prstGeom prst="rect">
            <a:avLst/>
          </a:prstGeom>
          <a:noFill/>
          <a:ln>
            <a:noFill/>
          </a:ln>
        </p:spPr>
        <p:txBody>
          <a:bodyPr spcFirstLastPara="1" wrap="square" lIns="0" tIns="16500" rIns="0" bIns="0" anchor="t" anchorCtr="0">
            <a:spAutoFit/>
          </a:bodyPr>
          <a:lstStyle/>
          <a:p>
            <a:pPr marL="22225"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chemeClr val="lt1"/>
                </a:solidFill>
                <a:latin typeface="Roboto"/>
                <a:ea typeface="Roboto"/>
                <a:cs typeface="Roboto"/>
                <a:sym typeface="Roboto"/>
              </a:rPr>
              <a:t>Emmanuel Gianquitto</a:t>
            </a:r>
            <a:endParaRPr sz="3200" b="1" i="0" u="none" strike="noStrike" cap="none">
              <a:solidFill>
                <a:schemeClr val="lt1"/>
              </a:solidFill>
              <a:latin typeface="Roboto"/>
              <a:ea typeface="Roboto"/>
              <a:cs typeface="Roboto"/>
              <a:sym typeface="Roboto"/>
            </a:endParaRPr>
          </a:p>
          <a:p>
            <a:pPr marL="22225" marR="0" lvl="0" indent="0" algn="ctr" rtl="0">
              <a:lnSpc>
                <a:spcPct val="100000"/>
              </a:lnSpc>
              <a:spcBef>
                <a:spcPts val="130"/>
              </a:spcBef>
              <a:spcAft>
                <a:spcPts val="0"/>
              </a:spcAft>
              <a:buClr>
                <a:srgbClr val="000000"/>
              </a:buClr>
              <a:buSzPts val="2400"/>
              <a:buFont typeface="Arial"/>
              <a:buNone/>
            </a:pPr>
            <a:r>
              <a:rPr lang="en-GB" sz="2400" b="0" i="0" u="none" strike="noStrike" cap="none">
                <a:solidFill>
                  <a:schemeClr val="lt1"/>
                </a:solidFill>
                <a:latin typeface="Roboto"/>
                <a:ea typeface="Roboto"/>
                <a:cs typeface="Roboto"/>
                <a:sym typeface="Roboto"/>
              </a:rPr>
              <a:t>Head of Operations and Customs Expert Consultant</a:t>
            </a:r>
            <a:endParaRPr sz="1800" b="0" i="0" u="none" strike="noStrike" cap="none">
              <a:solidFill>
                <a:srgbClr val="000000"/>
              </a:solidFill>
              <a:latin typeface="Arial"/>
              <a:ea typeface="Arial"/>
              <a:cs typeface="Arial"/>
              <a:sym typeface="Arial"/>
            </a:endParaRPr>
          </a:p>
        </p:txBody>
      </p:sp>
      <p:sp>
        <p:nvSpPr>
          <p:cNvPr id="265" name="Google Shape;265;p13"/>
          <p:cNvSpPr txBox="1"/>
          <p:nvPr/>
        </p:nvSpPr>
        <p:spPr>
          <a:xfrm>
            <a:off x="13639902" y="4787075"/>
            <a:ext cx="4724401" cy="1260591"/>
          </a:xfrm>
          <a:prstGeom prst="rect">
            <a:avLst/>
          </a:prstGeom>
          <a:noFill/>
          <a:ln>
            <a:noFill/>
          </a:ln>
        </p:spPr>
        <p:txBody>
          <a:bodyPr spcFirstLastPara="1" wrap="square" lIns="0" tIns="16500" rIns="0" bIns="0" anchor="t" anchorCtr="0">
            <a:spAutoFit/>
          </a:bodyPr>
          <a:lstStyle/>
          <a:p>
            <a:pPr marL="22225"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chemeClr val="lt1"/>
                </a:solidFill>
                <a:latin typeface="Roboto"/>
                <a:ea typeface="Roboto"/>
                <a:cs typeface="Roboto"/>
                <a:sym typeface="Roboto"/>
              </a:rPr>
              <a:t>Faye Busby</a:t>
            </a:r>
            <a:endParaRPr sz="1400" b="0" i="0" u="none" strike="noStrike" cap="none">
              <a:solidFill>
                <a:srgbClr val="000000"/>
              </a:solidFill>
              <a:latin typeface="Arial"/>
              <a:ea typeface="Arial"/>
              <a:cs typeface="Arial"/>
              <a:sym typeface="Arial"/>
            </a:endParaRPr>
          </a:p>
          <a:p>
            <a:pPr marL="22225" marR="0" lvl="0" indent="0" algn="ctr" rtl="0">
              <a:lnSpc>
                <a:spcPct val="100000"/>
              </a:lnSpc>
              <a:spcBef>
                <a:spcPts val="130"/>
              </a:spcBef>
              <a:spcAft>
                <a:spcPts val="0"/>
              </a:spcAft>
              <a:buClr>
                <a:srgbClr val="000000"/>
              </a:buClr>
              <a:buSzPts val="2400"/>
              <a:buFont typeface="Arial"/>
              <a:buNone/>
            </a:pPr>
            <a:r>
              <a:rPr lang="en-GB" sz="2400" b="0" i="0" u="none" strike="noStrike" cap="none">
                <a:solidFill>
                  <a:schemeClr val="lt1"/>
                </a:solidFill>
                <a:latin typeface="Roboto"/>
                <a:ea typeface="Roboto"/>
                <a:cs typeface="Roboto"/>
                <a:sym typeface="Roboto"/>
              </a:rPr>
              <a:t>Director of Sales at ChamberCustoms</a:t>
            </a:r>
            <a:endParaRPr sz="1800" b="0" i="0" u="none" strike="noStrike" cap="none">
              <a:solidFill>
                <a:srgbClr val="000000"/>
              </a:solidFill>
              <a:latin typeface="Arial"/>
              <a:ea typeface="Arial"/>
              <a:cs typeface="Arial"/>
              <a:sym typeface="Arial"/>
            </a:endParaRPr>
          </a:p>
        </p:txBody>
      </p:sp>
      <p:sp>
        <p:nvSpPr>
          <p:cNvPr id="266" name="Google Shape;266;p13"/>
          <p:cNvSpPr/>
          <p:nvPr/>
        </p:nvSpPr>
        <p:spPr>
          <a:xfrm>
            <a:off x="0" y="0"/>
            <a:ext cx="20104101"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13"/>
          <p:cNvSpPr/>
          <p:nvPr/>
        </p:nvSpPr>
        <p:spPr>
          <a:xfrm>
            <a:off x="13721581" y="8317399"/>
            <a:ext cx="20104101"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8" name="Google Shape;268;p13" descr="A picture containing wall, person, clothing, person&#10;&#10;Description automatically generated"/>
          <p:cNvPicPr preferRelativeResize="0"/>
          <p:nvPr/>
        </p:nvPicPr>
        <p:blipFill rotWithShape="1">
          <a:blip r:embed="rId4">
            <a:alphaModFix/>
          </a:blip>
          <a:srcRect/>
          <a:stretch/>
        </p:blipFill>
        <p:spPr>
          <a:xfrm>
            <a:off x="14840052" y="2326958"/>
            <a:ext cx="2324100" cy="2324100"/>
          </a:xfrm>
          <a:prstGeom prst="ellipse">
            <a:avLst/>
          </a:prstGeom>
          <a:noFill/>
          <a:ln w="127000" cap="flat" cmpd="sng">
            <a:solidFill>
              <a:srgbClr val="457F91"/>
            </a:solidFill>
            <a:prstDash val="solid"/>
            <a:round/>
            <a:headEnd type="none" w="sm" len="sm"/>
            <a:tailEnd type="none" w="sm" len="sm"/>
          </a:ln>
        </p:spPr>
      </p:pic>
      <p:sp>
        <p:nvSpPr>
          <p:cNvPr id="269" name="Google Shape;269;p13"/>
          <p:cNvSpPr txBox="1"/>
          <p:nvPr/>
        </p:nvSpPr>
        <p:spPr>
          <a:xfrm>
            <a:off x="824053" y="555910"/>
            <a:ext cx="10981200" cy="1074900"/>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Meet the ChamberCustoms </a:t>
            </a:r>
            <a:r>
              <a:rPr lang="en-GB" sz="4800" b="1">
                <a:solidFill>
                  <a:srgbClr val="1F3456"/>
                </a:solidFill>
                <a:latin typeface="Roboto"/>
                <a:ea typeface="Roboto"/>
                <a:cs typeface="Roboto"/>
                <a:sym typeface="Roboto"/>
              </a:rPr>
              <a:t>Directors</a:t>
            </a:r>
            <a:endParaRPr sz="4800" b="1" i="0" u="none" strike="noStrike" cap="none">
              <a:solidFill>
                <a:srgbClr val="1F3456"/>
              </a:solidFill>
              <a:latin typeface="Roboto"/>
              <a:ea typeface="Roboto"/>
              <a:cs typeface="Roboto"/>
              <a:sym typeface="Roboto"/>
            </a:endParaRPr>
          </a:p>
        </p:txBody>
      </p:sp>
      <p:pic>
        <p:nvPicPr>
          <p:cNvPr id="270" name="Google Shape;270;p13" descr="A person in a striped shirt&#10;&#10;Description automatically generated with medium confidence"/>
          <p:cNvPicPr preferRelativeResize="0"/>
          <p:nvPr/>
        </p:nvPicPr>
        <p:blipFill rotWithShape="1">
          <a:blip r:embed="rId5">
            <a:alphaModFix/>
          </a:blip>
          <a:srcRect/>
          <a:stretch/>
        </p:blipFill>
        <p:spPr>
          <a:xfrm>
            <a:off x="8858081" y="2339408"/>
            <a:ext cx="2311650" cy="2311650"/>
          </a:xfrm>
          <a:prstGeom prst="ellipse">
            <a:avLst/>
          </a:prstGeom>
          <a:noFill/>
          <a:ln w="127000" cap="flat" cmpd="sng">
            <a:solidFill>
              <a:srgbClr val="457F91"/>
            </a:solidFill>
            <a:prstDash val="solid"/>
            <a:round/>
            <a:headEnd type="none" w="sm" len="sm"/>
            <a:tailEnd type="none" w="sm" len="sm"/>
          </a:ln>
        </p:spPr>
      </p:pic>
      <p:sp>
        <p:nvSpPr>
          <p:cNvPr id="271" name="Google Shape;271;p13"/>
          <p:cNvSpPr txBox="1"/>
          <p:nvPr/>
        </p:nvSpPr>
        <p:spPr>
          <a:xfrm>
            <a:off x="13660538" y="6389117"/>
            <a:ext cx="472440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lt1"/>
                </a:solidFill>
                <a:latin typeface="Roboto"/>
                <a:ea typeface="Roboto"/>
                <a:cs typeface="Roboto"/>
                <a:sym typeface="Roboto"/>
              </a:rPr>
              <a:t>Faye is expanding the ChamberCustoms client base by harnessing the reach and expertise of the Chambers of Commerce network.</a:t>
            </a:r>
            <a:endParaRPr sz="1800" b="0" i="0" u="none" strike="noStrike" cap="none" dirty="0">
              <a:solidFill>
                <a:srgbClr val="000000"/>
              </a:solidFill>
              <a:latin typeface="Arial"/>
              <a:ea typeface="Arial"/>
              <a:cs typeface="Arial"/>
              <a:sym typeface="Arial"/>
            </a:endParaRPr>
          </a:p>
        </p:txBody>
      </p:sp>
      <p:sp>
        <p:nvSpPr>
          <p:cNvPr id="272" name="Google Shape;272;p13"/>
          <p:cNvSpPr txBox="1"/>
          <p:nvPr/>
        </p:nvSpPr>
        <p:spPr>
          <a:xfrm>
            <a:off x="7681026" y="6389117"/>
            <a:ext cx="4924730" cy="1975822"/>
          </a:xfrm>
          <a:prstGeom prst="rect">
            <a:avLst/>
          </a:prstGeom>
          <a:noFill/>
          <a:ln>
            <a:noFill/>
          </a:ln>
        </p:spPr>
        <p:txBody>
          <a:bodyPr spcFirstLastPara="1" wrap="square" lIns="91425" tIns="45700" rIns="91425" bIns="45700" anchor="t" anchorCtr="0">
            <a:spAutoFit/>
          </a:bodyPr>
          <a:lstStyle/>
          <a:p>
            <a:pPr marL="12700" marR="313055" lvl="0" indent="0" algn="ctr" rtl="0">
              <a:lnSpc>
                <a:spcPct val="101800"/>
              </a:lnSpc>
              <a:spcBef>
                <a:spcPts val="0"/>
              </a:spcBef>
              <a:spcAft>
                <a:spcPts val="0"/>
              </a:spcAft>
              <a:buClr>
                <a:srgbClr val="000000"/>
              </a:buClr>
              <a:buSzPts val="2400"/>
              <a:buFont typeface="Arial"/>
              <a:buNone/>
            </a:pPr>
            <a:r>
              <a:rPr lang="en-GB" sz="2400" b="0" i="0" u="none" strike="noStrike" cap="none" dirty="0">
                <a:solidFill>
                  <a:schemeClr val="lt1"/>
                </a:solidFill>
                <a:latin typeface="Roboto"/>
                <a:ea typeface="Roboto"/>
                <a:cs typeface="Roboto"/>
                <a:sym typeface="Roboto"/>
              </a:rPr>
              <a:t>Emmanuel leads the operations for Customs Brokerage and consultancy to support the international trade industry post-Brexit.</a:t>
            </a:r>
            <a:endParaRPr sz="1800" b="0" i="0" u="none" strike="noStrike" cap="none" dirty="0">
              <a:solidFill>
                <a:srgbClr val="000000"/>
              </a:solidFill>
              <a:latin typeface="Arial"/>
              <a:ea typeface="Arial"/>
              <a:cs typeface="Arial"/>
              <a:sym typeface="Arial"/>
            </a:endParaRPr>
          </a:p>
        </p:txBody>
      </p:sp>
      <p:sp>
        <p:nvSpPr>
          <p:cNvPr id="273" name="Google Shape;273;p13"/>
          <p:cNvSpPr txBox="1"/>
          <p:nvPr/>
        </p:nvSpPr>
        <p:spPr>
          <a:xfrm>
            <a:off x="1535573" y="6389117"/>
            <a:ext cx="5267061" cy="2352527"/>
          </a:xfrm>
          <a:prstGeom prst="rect">
            <a:avLst/>
          </a:prstGeom>
          <a:noFill/>
          <a:ln>
            <a:noFill/>
          </a:ln>
        </p:spPr>
        <p:txBody>
          <a:bodyPr spcFirstLastPara="1" wrap="square" lIns="91425" tIns="45700" rIns="91425" bIns="45700" anchor="t" anchorCtr="0">
            <a:spAutoFit/>
          </a:bodyPr>
          <a:lstStyle/>
          <a:p>
            <a:pPr marL="12700" marR="313055" lvl="0" indent="0" algn="ctr" rtl="0">
              <a:lnSpc>
                <a:spcPct val="101800"/>
              </a:lnSpc>
              <a:spcBef>
                <a:spcPts val="0"/>
              </a:spcBef>
              <a:spcAft>
                <a:spcPts val="0"/>
              </a:spcAft>
              <a:buClr>
                <a:srgbClr val="000000"/>
              </a:buClr>
              <a:buSzPts val="2400"/>
              <a:buFont typeface="Arial"/>
              <a:buNone/>
            </a:pPr>
            <a:r>
              <a:rPr lang="en-GB" sz="2400" b="0" i="0" u="none" strike="noStrike" cap="none">
                <a:solidFill>
                  <a:schemeClr val="lt1"/>
                </a:solidFill>
                <a:latin typeface="Roboto"/>
                <a:ea typeface="Roboto"/>
                <a:cs typeface="Roboto"/>
                <a:sym typeface="Roboto"/>
              </a:rPr>
              <a:t>Liam has led the development of ChamberCustoms since 2018 working with the Chamber of Commerce network to create a team of over 150 agents delivering for traders across the UK. </a:t>
            </a:r>
            <a:endParaRPr sz="1800" b="0" i="0" u="none" strike="noStrike" cap="none">
              <a:solidFill>
                <a:srgbClr val="000000"/>
              </a:solidFill>
              <a:latin typeface="Arial"/>
              <a:ea typeface="Arial"/>
              <a:cs typeface="Arial"/>
              <a:sym typeface="Arial"/>
            </a:endParaRPr>
          </a:p>
        </p:txBody>
      </p:sp>
      <p:sp>
        <p:nvSpPr>
          <p:cNvPr id="274" name="Google Shape;274;p13"/>
          <p:cNvSpPr/>
          <p:nvPr/>
        </p:nvSpPr>
        <p:spPr>
          <a:xfrm>
            <a:off x="13665673" y="98653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 name="Google Shape;275;p13"/>
          <p:cNvSpPr/>
          <p:nvPr/>
        </p:nvSpPr>
        <p:spPr>
          <a:xfrm>
            <a:off x="15462250" y="84308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76" name="Google Shape;276;p13"/>
          <p:cNvCxnSpPr/>
          <p:nvPr/>
        </p:nvCxnSpPr>
        <p:spPr>
          <a:xfrm>
            <a:off x="2241915" y="6035675"/>
            <a:ext cx="3580040" cy="0"/>
          </a:xfrm>
          <a:prstGeom prst="straightConnector1">
            <a:avLst/>
          </a:prstGeom>
          <a:noFill/>
          <a:ln w="9525" cap="rnd" cmpd="sng">
            <a:solidFill>
              <a:srgbClr val="F9F9F9"/>
            </a:solidFill>
            <a:prstDash val="dash"/>
            <a:round/>
            <a:headEnd type="none" w="sm" len="sm"/>
            <a:tailEnd type="none" w="sm" len="sm"/>
          </a:ln>
        </p:spPr>
      </p:cxnSp>
      <p:cxnSp>
        <p:nvCxnSpPr>
          <p:cNvPr id="277" name="Google Shape;277;p13"/>
          <p:cNvCxnSpPr/>
          <p:nvPr/>
        </p:nvCxnSpPr>
        <p:spPr>
          <a:xfrm>
            <a:off x="8225129" y="6140009"/>
            <a:ext cx="3580040" cy="0"/>
          </a:xfrm>
          <a:prstGeom prst="straightConnector1">
            <a:avLst/>
          </a:prstGeom>
          <a:noFill/>
          <a:ln w="9525" cap="rnd" cmpd="sng">
            <a:solidFill>
              <a:srgbClr val="F9F9F9"/>
            </a:solidFill>
            <a:prstDash val="dash"/>
            <a:round/>
            <a:headEnd type="none" w="sm" len="sm"/>
            <a:tailEnd type="none" w="sm" len="sm"/>
          </a:ln>
        </p:spPr>
      </p:cxnSp>
      <p:cxnSp>
        <p:nvCxnSpPr>
          <p:cNvPr id="278" name="Google Shape;278;p13"/>
          <p:cNvCxnSpPr/>
          <p:nvPr/>
        </p:nvCxnSpPr>
        <p:spPr>
          <a:xfrm>
            <a:off x="14195872" y="6295584"/>
            <a:ext cx="3580040" cy="0"/>
          </a:xfrm>
          <a:prstGeom prst="straightConnector1">
            <a:avLst/>
          </a:prstGeom>
          <a:noFill/>
          <a:ln w="9525" cap="rnd" cmpd="sng">
            <a:solidFill>
              <a:srgbClr val="F9F9F9"/>
            </a:solidFill>
            <a:prstDash val="dash"/>
            <a:round/>
            <a:headEnd type="none" w="sm" len="sm"/>
            <a:tailEnd type="none" w="sm" len="sm"/>
          </a:ln>
        </p:spPr>
      </p:cxnSp>
      <p:sp>
        <p:nvSpPr>
          <p:cNvPr id="279" name="Google Shape;279;p13"/>
          <p:cNvSpPr txBox="1"/>
          <p:nvPr/>
        </p:nvSpPr>
        <p:spPr>
          <a:xfrm>
            <a:off x="16964986" y="10530653"/>
            <a:ext cx="2679000" cy="2772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endParaRPr sz="1800" b="0" i="0" u="none" strike="noStrike" cap="none">
              <a:solidFill>
                <a:srgbClr val="000000"/>
              </a:solidFill>
              <a:latin typeface="Arial"/>
              <a:ea typeface="Arial"/>
              <a:cs typeface="Arial"/>
              <a:sym typeface="Arial"/>
            </a:endParaRPr>
          </a:p>
        </p:txBody>
      </p:sp>
      <p:grpSp>
        <p:nvGrpSpPr>
          <p:cNvPr id="280" name="Google Shape;280;p13"/>
          <p:cNvGrpSpPr/>
          <p:nvPr/>
        </p:nvGrpSpPr>
        <p:grpSpPr>
          <a:xfrm>
            <a:off x="824052" y="9865377"/>
            <a:ext cx="4690385" cy="862650"/>
            <a:chOff x="270002" y="10105202"/>
            <a:chExt cx="4690385" cy="862650"/>
          </a:xfrm>
        </p:grpSpPr>
        <p:pic>
          <p:nvPicPr>
            <p:cNvPr id="281" name="Google Shape;281;p13"/>
            <p:cNvPicPr preferRelativeResize="0"/>
            <p:nvPr/>
          </p:nvPicPr>
          <p:blipFill rotWithShape="1">
            <a:blip r:embed="rId6">
              <a:alphaModFix/>
            </a:blip>
            <a:srcRect/>
            <a:stretch/>
          </p:blipFill>
          <p:spPr>
            <a:xfrm>
              <a:off x="2874587" y="10161627"/>
              <a:ext cx="2085800" cy="749782"/>
            </a:xfrm>
            <a:prstGeom prst="rect">
              <a:avLst/>
            </a:prstGeom>
            <a:noFill/>
            <a:ln>
              <a:noFill/>
            </a:ln>
          </p:spPr>
        </p:pic>
        <p:pic>
          <p:nvPicPr>
            <p:cNvPr id="282" name="Google Shape;282;p13"/>
            <p:cNvPicPr preferRelativeResize="0"/>
            <p:nvPr/>
          </p:nvPicPr>
          <p:blipFill>
            <a:blip r:embed="rId7">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cxnSp>
        <p:nvCxnSpPr>
          <p:cNvPr id="254" name="Google Shape;254;p13"/>
          <p:cNvCxnSpPr/>
          <p:nvPr/>
        </p:nvCxnSpPr>
        <p:spPr>
          <a:xfrm>
            <a:off x="4032250" y="6340475"/>
            <a:ext cx="11582400" cy="0"/>
          </a:xfrm>
          <a:prstGeom prst="straightConnector1">
            <a:avLst/>
          </a:prstGeom>
          <a:noFill/>
          <a:ln w="76200" cap="rnd" cmpd="sng">
            <a:solidFill>
              <a:srgbClr val="457F91"/>
            </a:solidFill>
            <a:prstDash val="dash"/>
            <a:round/>
            <a:headEnd type="none" w="sm" len="sm"/>
            <a:tailEnd type="none" w="sm" len="sm"/>
          </a:ln>
        </p:spPr>
      </p:cxnSp>
      <p:cxnSp>
        <p:nvCxnSpPr>
          <p:cNvPr id="255" name="Google Shape;255;p13"/>
          <p:cNvCxnSpPr/>
          <p:nvPr/>
        </p:nvCxnSpPr>
        <p:spPr>
          <a:xfrm>
            <a:off x="3956050" y="7864475"/>
            <a:ext cx="11582400" cy="0"/>
          </a:xfrm>
          <a:prstGeom prst="straightConnector1">
            <a:avLst/>
          </a:prstGeom>
          <a:noFill/>
          <a:ln w="76200" cap="rnd" cmpd="sng">
            <a:solidFill>
              <a:srgbClr val="457F91"/>
            </a:solidFill>
            <a:prstDash val="dash"/>
            <a:round/>
            <a:headEnd type="none" w="sm" len="sm"/>
            <a:tailEnd type="none" w="sm" len="sm"/>
          </a:ln>
        </p:spPr>
      </p:cxnSp>
      <p:cxnSp>
        <p:nvCxnSpPr>
          <p:cNvPr id="256" name="Google Shape;256;p13"/>
          <p:cNvCxnSpPr/>
          <p:nvPr/>
        </p:nvCxnSpPr>
        <p:spPr>
          <a:xfrm>
            <a:off x="3956050" y="4876774"/>
            <a:ext cx="11582400" cy="0"/>
          </a:xfrm>
          <a:prstGeom prst="straightConnector1">
            <a:avLst/>
          </a:prstGeom>
          <a:noFill/>
          <a:ln w="76200" cap="rnd" cmpd="sng">
            <a:solidFill>
              <a:srgbClr val="457F91"/>
            </a:solidFill>
            <a:prstDash val="dash"/>
            <a:round/>
            <a:headEnd type="none" w="sm" len="sm"/>
            <a:tailEnd type="none" w="sm" len="sm"/>
          </a:ln>
        </p:spPr>
      </p:cxnSp>
      <p:sp>
        <p:nvSpPr>
          <p:cNvPr id="257" name="Google Shape;257;p13"/>
          <p:cNvSpPr/>
          <p:nvPr/>
        </p:nvSpPr>
        <p:spPr>
          <a:xfrm>
            <a:off x="1387486" y="4158611"/>
            <a:ext cx="5352517" cy="4567098"/>
          </a:xfrm>
          <a:prstGeom prst="rect">
            <a:avLst/>
          </a:prstGeom>
          <a:solidFill>
            <a:srgbClr val="457F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2400" b="0" i="0" u="none" strike="noStrike" cap="none" dirty="0">
              <a:solidFill>
                <a:schemeClr val="lt1"/>
              </a:solidFill>
              <a:latin typeface="Roboto" panose="02000000000000000000" pitchFamily="2" charset="0"/>
              <a:ea typeface="Roboto" panose="02000000000000000000" pitchFamily="2" charset="0"/>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2400" dirty="0">
              <a:solidFill>
                <a:schemeClr val="lt1"/>
              </a:solidFill>
              <a:latin typeface="Roboto" panose="02000000000000000000" pitchFamily="2" charset="0"/>
              <a:ea typeface="Roboto" panose="02000000000000000000" pitchFamily="2" charset="0"/>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2400" b="0" i="0" u="none" strike="noStrike" cap="none" dirty="0">
              <a:solidFill>
                <a:schemeClr val="lt1"/>
              </a:solidFill>
              <a:latin typeface="Roboto" panose="02000000000000000000" pitchFamily="2" charset="0"/>
              <a:ea typeface="Roboto" panose="02000000000000000000" pitchFamily="2" charset="0"/>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2400" b="0" i="0" u="none" strike="noStrike" cap="none" dirty="0">
              <a:solidFill>
                <a:schemeClr val="lt1"/>
              </a:solidFill>
              <a:latin typeface="Roboto" panose="02000000000000000000" pitchFamily="2" charset="0"/>
              <a:ea typeface="Roboto" panose="02000000000000000000" pitchFamily="2" charset="0"/>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2400" b="0" i="0" u="none" strike="noStrike" cap="none" dirty="0">
              <a:solidFill>
                <a:schemeClr val="lt1"/>
              </a:solidFill>
              <a:latin typeface="Roboto" panose="02000000000000000000" pitchFamily="2" charset="0"/>
              <a:ea typeface="Roboto" panose="02000000000000000000" pitchFamily="2" charset="0"/>
              <a:cs typeface="Calibri"/>
              <a:sym typeface="Calibri"/>
            </a:endParaRPr>
          </a:p>
          <a:p>
            <a:pPr marL="457200" algn="ctr"/>
            <a:r>
              <a:rPr lang="en-GB" sz="2400" dirty="0">
                <a:solidFill>
                  <a:schemeClr val="bg1"/>
                </a:solidFill>
                <a:effectLst/>
                <a:latin typeface="Roboto" panose="02000000000000000000" pitchFamily="2" charset="0"/>
                <a:ea typeface="Roboto" panose="02000000000000000000" pitchFamily="2" charset="0"/>
              </a:rPr>
              <a:t>Providing over 30 years’ experience in the Freight Forwarding and Shipping industry, Ann Marie leads the Glasgow ChamberCustoms and Certification team</a:t>
            </a:r>
            <a:r>
              <a:rPr lang="en-GB" sz="1100" dirty="0">
                <a:solidFill>
                  <a:schemeClr val="bg1"/>
                </a:solidFill>
                <a:effectLst/>
                <a:latin typeface="Calibri" panose="020F0502020204030204" pitchFamily="34" charset="0"/>
                <a:ea typeface="Times New Roman" panose="02020603050405020304" pitchFamily="18" charset="0"/>
              </a:rPr>
              <a:t>. </a:t>
            </a:r>
            <a:endParaRPr lang="en-US" sz="1100" dirty="0">
              <a:solidFill>
                <a:schemeClr val="bg1"/>
              </a:solidFill>
              <a:effectLst/>
              <a:latin typeface="Calibri" panose="020F0502020204030204" pitchFamily="34" charset="0"/>
              <a:ea typeface="Calibri" panose="020F0502020204030204" pitchFamily="34" charset="0"/>
            </a:endParaRPr>
          </a:p>
        </p:txBody>
      </p:sp>
      <p:sp>
        <p:nvSpPr>
          <p:cNvPr id="258" name="Google Shape;258;p13"/>
          <p:cNvSpPr/>
          <p:nvPr/>
        </p:nvSpPr>
        <p:spPr>
          <a:xfrm>
            <a:off x="13215419" y="4158614"/>
            <a:ext cx="5352517" cy="4567095"/>
          </a:xfrm>
          <a:prstGeom prst="rect">
            <a:avLst/>
          </a:prstGeom>
          <a:solidFill>
            <a:srgbClr val="457F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2800" b="0" i="0" u="none" strike="noStrike" cap="none" dirty="0">
              <a:solidFill>
                <a:schemeClr val="lt1"/>
              </a:solidFill>
              <a:latin typeface="Roboto" panose="02000000000000000000" pitchFamily="2" charset="0"/>
              <a:ea typeface="Roboto" panose="02000000000000000000" pitchFamily="2" charset="0"/>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2400" b="0" i="0" u="none" strike="noStrike" cap="none" dirty="0">
              <a:solidFill>
                <a:schemeClr val="lt1"/>
              </a:solidFill>
              <a:latin typeface="Roboto" panose="02000000000000000000" pitchFamily="2" charset="0"/>
              <a:ea typeface="Roboto" panose="02000000000000000000" pitchFamily="2" charset="0"/>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2400" dirty="0">
              <a:solidFill>
                <a:schemeClr val="lt1"/>
              </a:solidFill>
              <a:latin typeface="Roboto" panose="02000000000000000000" pitchFamily="2" charset="0"/>
              <a:ea typeface="Roboto" panose="02000000000000000000" pitchFamily="2" charset="0"/>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2400" dirty="0">
                <a:solidFill>
                  <a:schemeClr val="bg1"/>
                </a:solidFill>
                <a:effectLst/>
                <a:latin typeface="Roboto" panose="02000000000000000000" pitchFamily="2" charset="0"/>
                <a:ea typeface="Roboto" panose="02000000000000000000" pitchFamily="2" charset="0"/>
              </a:rPr>
              <a:t>With a background of over 9 years in International Certification in 3 Chambers, Carol is also fully qualified to carry out customs procedures. </a:t>
            </a:r>
            <a:endParaRPr sz="2400" b="0" i="0" u="none" strike="noStrike" cap="none" dirty="0">
              <a:solidFill>
                <a:schemeClr val="bg1"/>
              </a:solidFill>
              <a:latin typeface="Roboto" panose="02000000000000000000" pitchFamily="2" charset="0"/>
              <a:ea typeface="Roboto" panose="02000000000000000000" pitchFamily="2" charset="0"/>
              <a:cs typeface="Calibri"/>
              <a:sym typeface="Calibri"/>
            </a:endParaRPr>
          </a:p>
        </p:txBody>
      </p:sp>
      <p:sp>
        <p:nvSpPr>
          <p:cNvPr id="259" name="Google Shape;259;p13"/>
          <p:cNvSpPr txBox="1"/>
          <p:nvPr/>
        </p:nvSpPr>
        <p:spPr>
          <a:xfrm>
            <a:off x="2241915" y="4933468"/>
            <a:ext cx="3503110" cy="1340100"/>
          </a:xfrm>
          <a:prstGeom prst="rect">
            <a:avLst/>
          </a:prstGeom>
          <a:noFill/>
          <a:ln>
            <a:noFill/>
          </a:ln>
        </p:spPr>
        <p:txBody>
          <a:bodyPr spcFirstLastPara="1" wrap="square" lIns="0" tIns="16500" rIns="0" bIns="0" anchor="t" anchorCtr="0">
            <a:spAutoFit/>
          </a:bodyPr>
          <a:lstStyle/>
          <a:p>
            <a:pPr marL="22225"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Roboto"/>
                <a:ea typeface="Roboto"/>
                <a:cs typeface="Roboto"/>
                <a:sym typeface="Roboto"/>
              </a:rPr>
              <a:t>Ann Marie Quail</a:t>
            </a:r>
          </a:p>
          <a:p>
            <a:pPr marL="22225" algn="ctr">
              <a:buSzPts val="3200"/>
            </a:pPr>
            <a:r>
              <a:rPr lang="en-US" sz="1800" b="1" dirty="0">
                <a:solidFill>
                  <a:schemeClr val="bg1"/>
                </a:solidFill>
                <a:effectLst/>
                <a:latin typeface="Roboto" panose="02000000000000000000" pitchFamily="2" charset="0"/>
                <a:ea typeface="Roboto" panose="02000000000000000000" pitchFamily="2" charset="0"/>
              </a:rPr>
              <a:t>Senior International Customs &amp; Certification Manager </a:t>
            </a:r>
            <a:endParaRPr lang="en-US" sz="1800" dirty="0">
              <a:solidFill>
                <a:schemeClr val="bg1"/>
              </a:solidFill>
              <a:effectLst/>
              <a:latin typeface="Roboto" panose="02000000000000000000" pitchFamily="2" charset="0"/>
              <a:ea typeface="Roboto" panose="02000000000000000000" pitchFamily="2" charset="0"/>
            </a:endParaRPr>
          </a:p>
          <a:p>
            <a:pPr marL="22225"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p:txBody>
      </p:sp>
      <p:sp>
        <p:nvSpPr>
          <p:cNvPr id="260" name="Google Shape;260;p13"/>
          <p:cNvSpPr/>
          <p:nvPr/>
        </p:nvSpPr>
        <p:spPr>
          <a:xfrm>
            <a:off x="7180459" y="4163947"/>
            <a:ext cx="5352517" cy="4567097"/>
          </a:xfrm>
          <a:prstGeom prst="rect">
            <a:avLst/>
          </a:prstGeom>
          <a:solidFill>
            <a:srgbClr val="457F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dirty="0">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endParaRPr lang="en-GB" sz="1800" dirty="0">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dirty="0">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endParaRPr lang="en-US" sz="2400" dirty="0">
              <a:solidFill>
                <a:schemeClr val="lt1"/>
              </a:solidFill>
              <a:latin typeface="Roboto" panose="02000000000000000000" pitchFamily="2" charset="0"/>
              <a:ea typeface="Roboto" panose="02000000000000000000" pitchFamily="2" charset="0"/>
              <a:cs typeface="Calibri"/>
              <a:sym typeface="Calibri"/>
            </a:endParaRPr>
          </a:p>
          <a:p>
            <a:pPr marL="457200" marR="0" lvl="1">
              <a:spcBef>
                <a:spcPts val="0"/>
              </a:spcBef>
              <a:spcAft>
                <a:spcPts val="0"/>
              </a:spcAft>
            </a:pPr>
            <a:endParaRPr lang="en-US" sz="2400" dirty="0">
              <a:solidFill>
                <a:schemeClr val="lt1"/>
              </a:solidFill>
              <a:latin typeface="Roboto" panose="02000000000000000000" pitchFamily="2" charset="0"/>
              <a:ea typeface="Roboto" panose="02000000000000000000" pitchFamily="2" charset="0"/>
              <a:cs typeface="Calibri"/>
              <a:sym typeface="Calibri"/>
            </a:endParaRPr>
          </a:p>
          <a:p>
            <a:pPr marL="457200" algn="ctr"/>
            <a:r>
              <a:rPr lang="en-GB" sz="2400" dirty="0">
                <a:solidFill>
                  <a:schemeClr val="bg1"/>
                </a:solidFill>
                <a:effectLst/>
                <a:latin typeface="Roboto" panose="02000000000000000000" pitchFamily="2" charset="0"/>
                <a:ea typeface="Roboto" panose="02000000000000000000" pitchFamily="2" charset="0"/>
              </a:rPr>
              <a:t>With 9 years as a Freight</a:t>
            </a:r>
          </a:p>
          <a:p>
            <a:pPr marL="457200" algn="ctr"/>
            <a:r>
              <a:rPr lang="en-GB" sz="2400" dirty="0">
                <a:solidFill>
                  <a:schemeClr val="bg1"/>
                </a:solidFill>
                <a:effectLst/>
                <a:latin typeface="Roboto" panose="02000000000000000000" pitchFamily="2" charset="0"/>
                <a:ea typeface="Roboto" panose="02000000000000000000" pitchFamily="2" charset="0"/>
              </a:rPr>
              <a:t>Forwarder and 3 years in the Chamber International Trade team, Ettore brings essential knowledge to the ChamberCustoms team</a:t>
            </a:r>
            <a:r>
              <a:rPr lang="en-GB"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p:txBody>
      </p:sp>
      <p:sp>
        <p:nvSpPr>
          <p:cNvPr id="261" name="Google Shape;261;p13"/>
          <p:cNvSpPr txBox="1">
            <a:spLocks noGrp="1"/>
          </p:cNvSpPr>
          <p:nvPr>
            <p:ph type="ftr" idx="11"/>
          </p:nvPr>
        </p:nvSpPr>
        <p:spPr>
          <a:xfrm>
            <a:off x="16681898" y="10308811"/>
            <a:ext cx="2679065" cy="294953"/>
          </a:xfrm>
          <a:prstGeom prst="rect">
            <a:avLst/>
          </a:prstGeom>
          <a:noFill/>
          <a:ln>
            <a:noFill/>
          </a:ln>
        </p:spPr>
        <p:txBody>
          <a:bodyPr spcFirstLastPara="1" wrap="square" lIns="0" tIns="0" rIns="0" bIns="0" anchor="t" anchorCtr="0">
            <a:spAutoFit/>
          </a:bodyPr>
          <a:lstStyle/>
          <a:p>
            <a:pPr marL="12700" lvl="0" indent="0" algn="r" rtl="0">
              <a:lnSpc>
                <a:spcPct val="122368"/>
              </a:lnSpc>
              <a:spcBef>
                <a:spcPts val="0"/>
              </a:spcBef>
              <a:spcAft>
                <a:spcPts val="0"/>
              </a:spcAft>
              <a:buSzPts val="1400"/>
              <a:buNone/>
            </a:pPr>
            <a:r>
              <a:rPr lang="en-GB">
                <a:latin typeface="Roboto"/>
                <a:ea typeface="Roboto"/>
                <a:cs typeface="Roboto"/>
                <a:sym typeface="Roboto"/>
              </a:rPr>
              <a:t>chambercustoms.co.uk</a:t>
            </a:r>
            <a:endParaRPr/>
          </a:p>
        </p:txBody>
      </p:sp>
      <p:sp>
        <p:nvSpPr>
          <p:cNvPr id="262" name="Google Shape;262;p13"/>
          <p:cNvSpPr/>
          <p:nvPr/>
        </p:nvSpPr>
        <p:spPr>
          <a:xfrm>
            <a:off x="0" y="0"/>
            <a:ext cx="20104101"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3" name="Google Shape;263;p13"/>
          <p:cNvPicPr preferRelativeResize="0"/>
          <p:nvPr/>
        </p:nvPicPr>
        <p:blipFill>
          <a:blip r:embed="rId3"/>
          <a:srcRect l="4400" r="4400"/>
          <a:stretch/>
        </p:blipFill>
        <p:spPr>
          <a:xfrm>
            <a:off x="2869885" y="2271961"/>
            <a:ext cx="2324100" cy="2324100"/>
          </a:xfrm>
          <a:prstGeom prst="ellipse">
            <a:avLst/>
          </a:prstGeom>
          <a:noFill/>
          <a:ln w="127000" cap="flat" cmpd="sng">
            <a:solidFill>
              <a:srgbClr val="457F91"/>
            </a:solidFill>
            <a:prstDash val="solid"/>
            <a:round/>
            <a:headEnd type="none" w="sm" len="sm"/>
            <a:tailEnd type="none" w="sm" len="sm"/>
          </a:ln>
        </p:spPr>
      </p:pic>
      <p:sp>
        <p:nvSpPr>
          <p:cNvPr id="264" name="Google Shape;264;p13"/>
          <p:cNvSpPr txBox="1"/>
          <p:nvPr/>
        </p:nvSpPr>
        <p:spPr>
          <a:xfrm>
            <a:off x="7552784" y="4938410"/>
            <a:ext cx="4924729" cy="786103"/>
          </a:xfrm>
          <a:prstGeom prst="rect">
            <a:avLst/>
          </a:prstGeom>
          <a:noFill/>
          <a:ln>
            <a:noFill/>
          </a:ln>
        </p:spPr>
        <p:txBody>
          <a:bodyPr spcFirstLastPara="1" wrap="square" lIns="0" tIns="16500" rIns="0" bIns="0" anchor="t" anchorCtr="0">
            <a:spAutoFit/>
          </a:bodyPr>
          <a:lstStyle/>
          <a:p>
            <a:pPr marL="0" marR="0" algn="ctr">
              <a:spcBef>
                <a:spcPts val="0"/>
              </a:spcBef>
              <a:spcAft>
                <a:spcPts val="0"/>
              </a:spcAft>
            </a:pPr>
            <a:r>
              <a:rPr lang="en-GB" sz="3200" b="1" dirty="0">
                <a:solidFill>
                  <a:schemeClr val="bg1"/>
                </a:solidFill>
                <a:effectLst/>
                <a:latin typeface="Roboto" panose="02000000000000000000" pitchFamily="2" charset="0"/>
                <a:ea typeface="Roboto" panose="02000000000000000000" pitchFamily="2" charset="0"/>
              </a:rPr>
              <a:t>Ettore (Hector)</a:t>
            </a:r>
            <a:r>
              <a:rPr lang="en-GB" sz="3200" dirty="0">
                <a:solidFill>
                  <a:schemeClr val="bg1"/>
                </a:solidFill>
                <a:effectLst/>
                <a:latin typeface="Roboto" panose="02000000000000000000" pitchFamily="2" charset="0"/>
                <a:ea typeface="Roboto" panose="02000000000000000000" pitchFamily="2" charset="0"/>
              </a:rPr>
              <a:t> </a:t>
            </a:r>
            <a:r>
              <a:rPr lang="en-US" sz="3200" b="1" dirty="0">
                <a:solidFill>
                  <a:schemeClr val="bg1"/>
                </a:solidFill>
                <a:effectLst/>
                <a:latin typeface="Roboto" panose="02000000000000000000" pitchFamily="2" charset="0"/>
                <a:ea typeface="Roboto" panose="02000000000000000000" pitchFamily="2" charset="0"/>
              </a:rPr>
              <a:t>Viscontini</a:t>
            </a:r>
            <a:endParaRPr lang="en-US" sz="3200" dirty="0">
              <a:solidFill>
                <a:schemeClr val="bg1"/>
              </a:solidFill>
              <a:effectLst/>
              <a:latin typeface="Roboto" panose="02000000000000000000" pitchFamily="2" charset="0"/>
              <a:ea typeface="Roboto" panose="02000000000000000000" pitchFamily="2" charset="0"/>
            </a:endParaRPr>
          </a:p>
          <a:p>
            <a:pPr algn="ctr"/>
            <a:r>
              <a:rPr lang="en-GB" sz="1800" b="1" dirty="0">
                <a:solidFill>
                  <a:schemeClr val="bg1"/>
                </a:solidFill>
                <a:effectLst/>
                <a:latin typeface="Roboto" panose="02000000000000000000" pitchFamily="2" charset="0"/>
                <a:ea typeface="Roboto" panose="02000000000000000000" pitchFamily="2" charset="0"/>
              </a:rPr>
              <a:t>Customs Declarations Executive</a:t>
            </a:r>
            <a:endParaRPr sz="1800" b="0" i="0" u="none" strike="noStrike" cap="none" dirty="0">
              <a:solidFill>
                <a:schemeClr val="bg1"/>
              </a:solidFill>
              <a:latin typeface="Roboto" panose="02000000000000000000" pitchFamily="2" charset="0"/>
              <a:ea typeface="Roboto" panose="02000000000000000000" pitchFamily="2" charset="0"/>
              <a:sym typeface="Arial"/>
            </a:endParaRPr>
          </a:p>
        </p:txBody>
      </p:sp>
      <p:sp>
        <p:nvSpPr>
          <p:cNvPr id="265" name="Google Shape;265;p13"/>
          <p:cNvSpPr txBox="1"/>
          <p:nvPr/>
        </p:nvSpPr>
        <p:spPr>
          <a:xfrm>
            <a:off x="13623691" y="4948965"/>
            <a:ext cx="4724401" cy="786103"/>
          </a:xfrm>
          <a:prstGeom prst="rect">
            <a:avLst/>
          </a:prstGeom>
          <a:noFill/>
          <a:ln>
            <a:noFill/>
          </a:ln>
        </p:spPr>
        <p:txBody>
          <a:bodyPr spcFirstLastPara="1" wrap="square" lIns="0" tIns="16500" rIns="0" bIns="0" anchor="t" anchorCtr="0">
            <a:spAutoFit/>
          </a:bodyPr>
          <a:lstStyle/>
          <a:p>
            <a:pPr marL="0" marR="0" algn="ctr" fontAlgn="base">
              <a:spcBef>
                <a:spcPts val="0"/>
              </a:spcBef>
              <a:spcAft>
                <a:spcPts val="0"/>
              </a:spcAft>
            </a:pPr>
            <a:r>
              <a:rPr lang="en-US" sz="3200" b="1" dirty="0">
                <a:solidFill>
                  <a:schemeClr val="bg1"/>
                </a:solidFill>
                <a:effectLst/>
                <a:latin typeface="Roboto" panose="02000000000000000000" pitchFamily="2" charset="0"/>
                <a:ea typeface="Roboto" panose="02000000000000000000" pitchFamily="2" charset="0"/>
              </a:rPr>
              <a:t>Carol Griffiths</a:t>
            </a:r>
          </a:p>
          <a:p>
            <a:pPr marL="0" marR="0" algn="ctr" fontAlgn="base">
              <a:spcBef>
                <a:spcPts val="0"/>
              </a:spcBef>
              <a:spcAft>
                <a:spcPts val="0"/>
              </a:spcAft>
            </a:pPr>
            <a:r>
              <a:rPr lang="en-US" sz="1800" b="1" dirty="0">
                <a:solidFill>
                  <a:schemeClr val="bg1"/>
                </a:solidFill>
                <a:effectLst/>
                <a:latin typeface="Roboto" panose="02000000000000000000" pitchFamily="2" charset="0"/>
                <a:ea typeface="Roboto" panose="02000000000000000000" pitchFamily="2" charset="0"/>
              </a:rPr>
              <a:t>Customs Declarations Executive</a:t>
            </a:r>
          </a:p>
        </p:txBody>
      </p:sp>
      <p:sp>
        <p:nvSpPr>
          <p:cNvPr id="266" name="Google Shape;266;p13"/>
          <p:cNvSpPr/>
          <p:nvPr/>
        </p:nvSpPr>
        <p:spPr>
          <a:xfrm>
            <a:off x="0" y="0"/>
            <a:ext cx="20104101"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13"/>
          <p:cNvSpPr/>
          <p:nvPr/>
        </p:nvSpPr>
        <p:spPr>
          <a:xfrm>
            <a:off x="13721581" y="8317399"/>
            <a:ext cx="20104101"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8" name="Google Shape;268;p13"/>
          <p:cNvPicPr preferRelativeResize="0"/>
          <p:nvPr/>
        </p:nvPicPr>
        <p:blipFill>
          <a:blip r:embed="rId4"/>
          <a:srcRect l="7353" r="7353"/>
          <a:stretch/>
        </p:blipFill>
        <p:spPr>
          <a:xfrm>
            <a:off x="14732364" y="2275993"/>
            <a:ext cx="2324100" cy="2324100"/>
          </a:xfrm>
          <a:prstGeom prst="ellipse">
            <a:avLst/>
          </a:prstGeom>
          <a:noFill/>
          <a:ln w="127000" cap="flat" cmpd="sng">
            <a:solidFill>
              <a:srgbClr val="457F91"/>
            </a:solidFill>
            <a:prstDash val="solid"/>
            <a:round/>
            <a:headEnd type="none" w="sm" len="sm"/>
            <a:tailEnd type="none" w="sm" len="sm"/>
          </a:ln>
        </p:spPr>
      </p:pic>
      <p:sp>
        <p:nvSpPr>
          <p:cNvPr id="269" name="Google Shape;269;p13"/>
          <p:cNvSpPr txBox="1"/>
          <p:nvPr/>
        </p:nvSpPr>
        <p:spPr>
          <a:xfrm>
            <a:off x="824052" y="555910"/>
            <a:ext cx="14790597" cy="1074638"/>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dirty="0">
                <a:solidFill>
                  <a:srgbClr val="1F3456"/>
                </a:solidFill>
                <a:latin typeface="Roboto"/>
                <a:ea typeface="Roboto"/>
                <a:cs typeface="Roboto"/>
                <a:sym typeface="Roboto"/>
              </a:rPr>
              <a:t>Meet the Glasgow Chamber ChamberCustoms </a:t>
            </a:r>
            <a:r>
              <a:rPr lang="en-GB" sz="4800" b="1" dirty="0">
                <a:solidFill>
                  <a:srgbClr val="1F3456"/>
                </a:solidFill>
                <a:latin typeface="Roboto"/>
                <a:ea typeface="Roboto"/>
                <a:cs typeface="Roboto"/>
                <a:sym typeface="Roboto"/>
              </a:rPr>
              <a:t>Team</a:t>
            </a:r>
            <a:endParaRPr sz="4800" b="1" i="0" u="none" strike="noStrike" cap="none" dirty="0">
              <a:solidFill>
                <a:srgbClr val="1F3456"/>
              </a:solidFill>
              <a:latin typeface="Roboto"/>
              <a:ea typeface="Roboto"/>
              <a:cs typeface="Roboto"/>
              <a:sym typeface="Roboto"/>
            </a:endParaRPr>
          </a:p>
        </p:txBody>
      </p:sp>
      <p:pic>
        <p:nvPicPr>
          <p:cNvPr id="270" name="Google Shape;270;p13"/>
          <p:cNvPicPr preferRelativeResize="0"/>
          <p:nvPr/>
        </p:nvPicPr>
        <p:blipFill>
          <a:blip r:embed="rId5"/>
          <a:srcRect l="7353" r="7353"/>
          <a:stretch/>
        </p:blipFill>
        <p:spPr>
          <a:xfrm>
            <a:off x="8667625" y="2317224"/>
            <a:ext cx="2311650" cy="2311650"/>
          </a:xfrm>
          <a:prstGeom prst="ellipse">
            <a:avLst/>
          </a:prstGeom>
          <a:noFill/>
          <a:ln w="127000" cap="flat" cmpd="sng">
            <a:solidFill>
              <a:srgbClr val="457F91"/>
            </a:solidFill>
            <a:prstDash val="solid"/>
            <a:round/>
            <a:headEnd type="none" w="sm" len="sm"/>
            <a:tailEnd type="none" w="sm" len="sm"/>
          </a:ln>
        </p:spPr>
      </p:pic>
      <p:sp>
        <p:nvSpPr>
          <p:cNvPr id="273" name="Google Shape;273;p13"/>
          <p:cNvSpPr txBox="1"/>
          <p:nvPr/>
        </p:nvSpPr>
        <p:spPr>
          <a:xfrm>
            <a:off x="1355677" y="8469812"/>
            <a:ext cx="5267061" cy="374806"/>
          </a:xfrm>
          <a:prstGeom prst="rect">
            <a:avLst/>
          </a:prstGeom>
          <a:noFill/>
          <a:ln>
            <a:noFill/>
          </a:ln>
        </p:spPr>
        <p:txBody>
          <a:bodyPr spcFirstLastPara="1" wrap="square" lIns="91425" tIns="45700" rIns="91425" bIns="45700" anchor="t" anchorCtr="0">
            <a:spAutoFit/>
          </a:bodyPr>
          <a:lstStyle/>
          <a:p>
            <a:pPr marL="12700" marR="313055" lvl="0" indent="0" algn="ctr" rtl="0">
              <a:lnSpc>
                <a:spcPct val="101800"/>
              </a:lnSpc>
              <a:spcBef>
                <a:spcPts val="0"/>
              </a:spcBef>
              <a:spcAft>
                <a:spcPts val="0"/>
              </a:spcAft>
              <a:buClr>
                <a:srgbClr val="000000"/>
              </a:buClr>
              <a:buSzPts val="2400"/>
              <a:buFont typeface="Arial"/>
              <a:buNone/>
            </a:pPr>
            <a:endParaRPr sz="1800" b="0" i="0" u="none" strike="noStrike" cap="none" dirty="0">
              <a:solidFill>
                <a:srgbClr val="000000"/>
              </a:solidFill>
              <a:latin typeface="Arial"/>
              <a:ea typeface="Arial"/>
              <a:cs typeface="Arial"/>
              <a:sym typeface="Arial"/>
            </a:endParaRPr>
          </a:p>
        </p:txBody>
      </p:sp>
      <p:sp>
        <p:nvSpPr>
          <p:cNvPr id="274" name="Google Shape;274;p13"/>
          <p:cNvSpPr/>
          <p:nvPr/>
        </p:nvSpPr>
        <p:spPr>
          <a:xfrm>
            <a:off x="13665673" y="98653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 name="Google Shape;275;p13"/>
          <p:cNvSpPr/>
          <p:nvPr/>
        </p:nvSpPr>
        <p:spPr>
          <a:xfrm>
            <a:off x="15462250" y="84308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76" name="Google Shape;276;p13"/>
          <p:cNvCxnSpPr/>
          <p:nvPr/>
        </p:nvCxnSpPr>
        <p:spPr>
          <a:xfrm>
            <a:off x="2241915" y="6035675"/>
            <a:ext cx="3580040" cy="0"/>
          </a:xfrm>
          <a:prstGeom prst="straightConnector1">
            <a:avLst/>
          </a:prstGeom>
          <a:noFill/>
          <a:ln w="9525" cap="rnd" cmpd="sng">
            <a:solidFill>
              <a:srgbClr val="F9F9F9"/>
            </a:solidFill>
            <a:prstDash val="dash"/>
            <a:round/>
            <a:headEnd type="none" w="sm" len="sm"/>
            <a:tailEnd type="none" w="sm" len="sm"/>
          </a:ln>
        </p:spPr>
      </p:cxnSp>
      <p:cxnSp>
        <p:nvCxnSpPr>
          <p:cNvPr id="277" name="Google Shape;277;p13"/>
          <p:cNvCxnSpPr/>
          <p:nvPr/>
        </p:nvCxnSpPr>
        <p:spPr>
          <a:xfrm>
            <a:off x="8225129" y="6140009"/>
            <a:ext cx="3580040" cy="0"/>
          </a:xfrm>
          <a:prstGeom prst="straightConnector1">
            <a:avLst/>
          </a:prstGeom>
          <a:noFill/>
          <a:ln w="9525" cap="rnd" cmpd="sng">
            <a:solidFill>
              <a:srgbClr val="F9F9F9"/>
            </a:solidFill>
            <a:prstDash val="dash"/>
            <a:round/>
            <a:headEnd type="none" w="sm" len="sm"/>
            <a:tailEnd type="none" w="sm" len="sm"/>
          </a:ln>
        </p:spPr>
      </p:cxnSp>
      <p:sp>
        <p:nvSpPr>
          <p:cNvPr id="279" name="Google Shape;279;p13"/>
          <p:cNvSpPr txBox="1"/>
          <p:nvPr/>
        </p:nvSpPr>
        <p:spPr>
          <a:xfrm>
            <a:off x="16964986" y="10530653"/>
            <a:ext cx="2679000" cy="2772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endParaRPr sz="1800" b="0" i="0" u="none" strike="noStrike" cap="none">
              <a:solidFill>
                <a:srgbClr val="000000"/>
              </a:solidFill>
              <a:latin typeface="Arial"/>
              <a:ea typeface="Arial"/>
              <a:cs typeface="Arial"/>
              <a:sym typeface="Arial"/>
            </a:endParaRPr>
          </a:p>
        </p:txBody>
      </p:sp>
      <p:grpSp>
        <p:nvGrpSpPr>
          <p:cNvPr id="280" name="Google Shape;280;p13"/>
          <p:cNvGrpSpPr/>
          <p:nvPr/>
        </p:nvGrpSpPr>
        <p:grpSpPr>
          <a:xfrm>
            <a:off x="824052" y="9865377"/>
            <a:ext cx="4690385" cy="862650"/>
            <a:chOff x="270002" y="10105202"/>
            <a:chExt cx="4690385" cy="862650"/>
          </a:xfrm>
        </p:grpSpPr>
        <p:pic>
          <p:nvPicPr>
            <p:cNvPr id="281" name="Google Shape;281;p13"/>
            <p:cNvPicPr preferRelativeResize="0"/>
            <p:nvPr/>
          </p:nvPicPr>
          <p:blipFill rotWithShape="1">
            <a:blip r:embed="rId6">
              <a:alphaModFix/>
            </a:blip>
            <a:srcRect/>
            <a:stretch/>
          </p:blipFill>
          <p:spPr>
            <a:xfrm>
              <a:off x="2874587" y="10161627"/>
              <a:ext cx="2085800" cy="749782"/>
            </a:xfrm>
            <a:prstGeom prst="rect">
              <a:avLst/>
            </a:prstGeom>
            <a:noFill/>
            <a:ln>
              <a:noFill/>
            </a:ln>
          </p:spPr>
        </p:pic>
        <p:pic>
          <p:nvPicPr>
            <p:cNvPr id="282" name="Google Shape;282;p13"/>
            <p:cNvPicPr preferRelativeResize="0"/>
            <p:nvPr/>
          </p:nvPicPr>
          <p:blipFill>
            <a:blip r:embed="rId7">
              <a:alphaModFix/>
            </a:blip>
            <a:stretch>
              <a:fillRect/>
            </a:stretch>
          </p:blipFill>
          <p:spPr>
            <a:xfrm>
              <a:off x="270002" y="10105202"/>
              <a:ext cx="2604574" cy="862650"/>
            </a:xfrm>
            <a:prstGeom prst="rect">
              <a:avLst/>
            </a:prstGeom>
            <a:noFill/>
            <a:ln>
              <a:noFill/>
            </a:ln>
          </p:spPr>
        </p:pic>
      </p:grpSp>
      <p:cxnSp>
        <p:nvCxnSpPr>
          <p:cNvPr id="28" name="Google Shape;277;p13">
            <a:extLst>
              <a:ext uri="{FF2B5EF4-FFF2-40B4-BE49-F238E27FC236}">
                <a16:creationId xmlns:a16="http://schemas.microsoft.com/office/drawing/2014/main" id="{7BF03210-D2E2-4DC0-86D8-C8D59965A204}"/>
              </a:ext>
            </a:extLst>
          </p:cNvPr>
          <p:cNvCxnSpPr/>
          <p:nvPr/>
        </p:nvCxnSpPr>
        <p:spPr>
          <a:xfrm>
            <a:off x="14169753" y="6134857"/>
            <a:ext cx="3580040" cy="0"/>
          </a:xfrm>
          <a:prstGeom prst="straightConnector1">
            <a:avLst/>
          </a:prstGeom>
          <a:noFill/>
          <a:ln w="9525" cap="rnd" cmpd="sng">
            <a:solidFill>
              <a:srgbClr val="F9F9F9"/>
            </a:solidFill>
            <a:prstDash val="dash"/>
            <a:round/>
            <a:headEnd type="none" w="sm" len="sm"/>
            <a:tailEnd type="none" w="sm" len="sm"/>
          </a:ln>
        </p:spPr>
      </p:cxnSp>
    </p:spTree>
    <p:extLst>
      <p:ext uri="{BB962C8B-B14F-4D97-AF65-F5344CB8AC3E}">
        <p14:creationId xmlns:p14="http://schemas.microsoft.com/office/powerpoint/2010/main" val="4044984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8"/>
          <p:cNvSpPr/>
          <p:nvPr/>
        </p:nvSpPr>
        <p:spPr>
          <a:xfrm>
            <a:off x="13665673" y="98653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28"/>
          <p:cNvSpPr/>
          <p:nvPr/>
        </p:nvSpPr>
        <p:spPr>
          <a:xfrm>
            <a:off x="15462250" y="84308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89" name="Google Shape;289;p28"/>
          <p:cNvGrpSpPr/>
          <p:nvPr/>
        </p:nvGrpSpPr>
        <p:grpSpPr>
          <a:xfrm>
            <a:off x="5020008" y="1886232"/>
            <a:ext cx="4795433" cy="8310917"/>
            <a:chOff x="3041650" y="1997075"/>
            <a:chExt cx="4679365" cy="8109759"/>
          </a:xfrm>
        </p:grpSpPr>
        <p:pic>
          <p:nvPicPr>
            <p:cNvPr id="290" name="Google Shape;290;p28"/>
            <p:cNvPicPr preferRelativeResize="0"/>
            <p:nvPr/>
          </p:nvPicPr>
          <p:blipFill rotWithShape="1">
            <a:blip r:embed="rId3">
              <a:alphaModFix/>
            </a:blip>
            <a:srcRect/>
            <a:stretch/>
          </p:blipFill>
          <p:spPr>
            <a:xfrm>
              <a:off x="3041650" y="1997075"/>
              <a:ext cx="4679365" cy="8109759"/>
            </a:xfrm>
            <a:prstGeom prst="rect">
              <a:avLst/>
            </a:prstGeom>
            <a:noFill/>
            <a:ln>
              <a:noFill/>
            </a:ln>
          </p:spPr>
        </p:pic>
        <p:pic>
          <p:nvPicPr>
            <p:cNvPr id="291" name="Google Shape;291;p28"/>
            <p:cNvPicPr preferRelativeResize="0"/>
            <p:nvPr/>
          </p:nvPicPr>
          <p:blipFill rotWithShape="1">
            <a:blip r:embed="rId4">
              <a:alphaModFix/>
            </a:blip>
            <a:srcRect/>
            <a:stretch/>
          </p:blipFill>
          <p:spPr>
            <a:xfrm>
              <a:off x="5960560" y="8474075"/>
              <a:ext cx="394970" cy="507818"/>
            </a:xfrm>
            <a:prstGeom prst="rect">
              <a:avLst/>
            </a:prstGeom>
            <a:noFill/>
            <a:ln>
              <a:noFill/>
            </a:ln>
          </p:spPr>
        </p:pic>
        <p:pic>
          <p:nvPicPr>
            <p:cNvPr id="292" name="Google Shape;292;p28"/>
            <p:cNvPicPr preferRelativeResize="0"/>
            <p:nvPr/>
          </p:nvPicPr>
          <p:blipFill rotWithShape="1">
            <a:blip r:embed="rId4">
              <a:alphaModFix/>
            </a:blip>
            <a:srcRect/>
            <a:stretch/>
          </p:blipFill>
          <p:spPr>
            <a:xfrm>
              <a:off x="5420158" y="8441599"/>
              <a:ext cx="394970" cy="507818"/>
            </a:xfrm>
            <a:prstGeom prst="rect">
              <a:avLst/>
            </a:prstGeom>
            <a:noFill/>
            <a:ln>
              <a:noFill/>
            </a:ln>
          </p:spPr>
        </p:pic>
        <p:pic>
          <p:nvPicPr>
            <p:cNvPr id="293" name="Google Shape;293;p28"/>
            <p:cNvPicPr preferRelativeResize="0"/>
            <p:nvPr/>
          </p:nvPicPr>
          <p:blipFill rotWithShape="1">
            <a:blip r:embed="rId4">
              <a:alphaModFix/>
            </a:blip>
            <a:srcRect/>
            <a:stretch/>
          </p:blipFill>
          <p:spPr>
            <a:xfrm>
              <a:off x="4597934" y="8721452"/>
              <a:ext cx="394970" cy="507818"/>
            </a:xfrm>
            <a:prstGeom prst="rect">
              <a:avLst/>
            </a:prstGeom>
            <a:noFill/>
            <a:ln>
              <a:noFill/>
            </a:ln>
          </p:spPr>
        </p:pic>
        <p:pic>
          <p:nvPicPr>
            <p:cNvPr id="294" name="Google Shape;294;p28"/>
            <p:cNvPicPr preferRelativeResize="0"/>
            <p:nvPr/>
          </p:nvPicPr>
          <p:blipFill rotWithShape="1">
            <a:blip r:embed="rId4">
              <a:alphaModFix/>
            </a:blip>
            <a:srcRect/>
            <a:stretch/>
          </p:blipFill>
          <p:spPr>
            <a:xfrm>
              <a:off x="5420158" y="7737657"/>
              <a:ext cx="394970" cy="507818"/>
            </a:xfrm>
            <a:prstGeom prst="rect">
              <a:avLst/>
            </a:prstGeom>
            <a:noFill/>
            <a:ln>
              <a:noFill/>
            </a:ln>
          </p:spPr>
        </p:pic>
        <p:pic>
          <p:nvPicPr>
            <p:cNvPr id="295" name="Google Shape;295;p28"/>
            <p:cNvPicPr preferRelativeResize="0"/>
            <p:nvPr/>
          </p:nvPicPr>
          <p:blipFill rotWithShape="1">
            <a:blip r:embed="rId4">
              <a:alphaModFix/>
            </a:blip>
            <a:srcRect/>
            <a:stretch/>
          </p:blipFill>
          <p:spPr>
            <a:xfrm>
              <a:off x="5162499" y="7662748"/>
              <a:ext cx="394970" cy="507818"/>
            </a:xfrm>
            <a:prstGeom prst="rect">
              <a:avLst/>
            </a:prstGeom>
            <a:noFill/>
            <a:ln>
              <a:noFill/>
            </a:ln>
          </p:spPr>
        </p:pic>
        <p:pic>
          <p:nvPicPr>
            <p:cNvPr id="296" name="Google Shape;296;p28"/>
            <p:cNvPicPr preferRelativeResize="0"/>
            <p:nvPr/>
          </p:nvPicPr>
          <p:blipFill rotWithShape="1">
            <a:blip r:embed="rId4">
              <a:alphaModFix/>
            </a:blip>
            <a:srcRect/>
            <a:stretch/>
          </p:blipFill>
          <p:spPr>
            <a:xfrm>
              <a:off x="5953226" y="7757083"/>
              <a:ext cx="394970" cy="507818"/>
            </a:xfrm>
            <a:prstGeom prst="rect">
              <a:avLst/>
            </a:prstGeom>
            <a:noFill/>
            <a:ln>
              <a:noFill/>
            </a:ln>
          </p:spPr>
        </p:pic>
        <p:pic>
          <p:nvPicPr>
            <p:cNvPr id="297" name="Google Shape;297;p28"/>
            <p:cNvPicPr preferRelativeResize="0"/>
            <p:nvPr/>
          </p:nvPicPr>
          <p:blipFill rotWithShape="1">
            <a:blip r:embed="rId4">
              <a:alphaModFix/>
            </a:blip>
            <a:srcRect/>
            <a:stretch/>
          </p:blipFill>
          <p:spPr>
            <a:xfrm>
              <a:off x="6254357" y="7509706"/>
              <a:ext cx="394970" cy="507818"/>
            </a:xfrm>
            <a:prstGeom prst="rect">
              <a:avLst/>
            </a:prstGeom>
            <a:noFill/>
            <a:ln>
              <a:noFill/>
            </a:ln>
          </p:spPr>
        </p:pic>
        <p:pic>
          <p:nvPicPr>
            <p:cNvPr id="298" name="Google Shape;298;p28"/>
            <p:cNvPicPr preferRelativeResize="0"/>
            <p:nvPr/>
          </p:nvPicPr>
          <p:blipFill rotWithShape="1">
            <a:blip r:embed="rId4">
              <a:alphaModFix/>
            </a:blip>
            <a:srcRect/>
            <a:stretch/>
          </p:blipFill>
          <p:spPr>
            <a:xfrm>
              <a:off x="6637071" y="7382843"/>
              <a:ext cx="394970" cy="507818"/>
            </a:xfrm>
            <a:prstGeom prst="rect">
              <a:avLst/>
            </a:prstGeom>
            <a:noFill/>
            <a:ln>
              <a:noFill/>
            </a:ln>
          </p:spPr>
        </p:pic>
        <p:pic>
          <p:nvPicPr>
            <p:cNvPr id="299" name="Google Shape;299;p28"/>
            <p:cNvPicPr preferRelativeResize="0"/>
            <p:nvPr/>
          </p:nvPicPr>
          <p:blipFill rotWithShape="1">
            <a:blip r:embed="rId4">
              <a:alphaModFix/>
            </a:blip>
            <a:srcRect/>
            <a:stretch/>
          </p:blipFill>
          <p:spPr>
            <a:xfrm>
              <a:off x="6558553" y="7865028"/>
              <a:ext cx="394970" cy="507818"/>
            </a:xfrm>
            <a:prstGeom prst="rect">
              <a:avLst/>
            </a:prstGeom>
            <a:noFill/>
            <a:ln>
              <a:noFill/>
            </a:ln>
          </p:spPr>
        </p:pic>
        <p:pic>
          <p:nvPicPr>
            <p:cNvPr id="300" name="Google Shape;300;p28"/>
            <p:cNvPicPr preferRelativeResize="0"/>
            <p:nvPr/>
          </p:nvPicPr>
          <p:blipFill rotWithShape="1">
            <a:blip r:embed="rId4">
              <a:alphaModFix/>
            </a:blip>
            <a:srcRect/>
            <a:stretch/>
          </p:blipFill>
          <p:spPr>
            <a:xfrm>
              <a:off x="6585299" y="8251232"/>
              <a:ext cx="394970" cy="507818"/>
            </a:xfrm>
            <a:prstGeom prst="rect">
              <a:avLst/>
            </a:prstGeom>
            <a:noFill/>
            <a:ln>
              <a:noFill/>
            </a:ln>
          </p:spPr>
        </p:pic>
        <p:pic>
          <p:nvPicPr>
            <p:cNvPr id="301" name="Google Shape;301;p28"/>
            <p:cNvPicPr preferRelativeResize="0"/>
            <p:nvPr/>
          </p:nvPicPr>
          <p:blipFill rotWithShape="1">
            <a:blip r:embed="rId4">
              <a:alphaModFix/>
            </a:blip>
            <a:srcRect/>
            <a:stretch/>
          </p:blipFill>
          <p:spPr>
            <a:xfrm>
              <a:off x="7217270" y="7154930"/>
              <a:ext cx="394970" cy="507818"/>
            </a:xfrm>
            <a:prstGeom prst="rect">
              <a:avLst/>
            </a:prstGeom>
            <a:noFill/>
            <a:ln>
              <a:noFill/>
            </a:ln>
          </p:spPr>
        </p:pic>
        <p:pic>
          <p:nvPicPr>
            <p:cNvPr id="302" name="Google Shape;302;p28"/>
            <p:cNvPicPr preferRelativeResize="0"/>
            <p:nvPr/>
          </p:nvPicPr>
          <p:blipFill rotWithShape="1">
            <a:blip r:embed="rId4">
              <a:alphaModFix/>
            </a:blip>
            <a:srcRect/>
            <a:stretch/>
          </p:blipFill>
          <p:spPr>
            <a:xfrm>
              <a:off x="6225147" y="6871794"/>
              <a:ext cx="394970" cy="507818"/>
            </a:xfrm>
            <a:prstGeom prst="rect">
              <a:avLst/>
            </a:prstGeom>
            <a:noFill/>
            <a:ln>
              <a:noFill/>
            </a:ln>
          </p:spPr>
        </p:pic>
        <p:pic>
          <p:nvPicPr>
            <p:cNvPr id="303" name="Google Shape;303;p28"/>
            <p:cNvPicPr preferRelativeResize="0"/>
            <p:nvPr/>
          </p:nvPicPr>
          <p:blipFill rotWithShape="1">
            <a:blip r:embed="rId4">
              <a:alphaModFix/>
            </a:blip>
            <a:srcRect/>
            <a:stretch/>
          </p:blipFill>
          <p:spPr>
            <a:xfrm>
              <a:off x="5708428" y="7075977"/>
              <a:ext cx="394970" cy="507818"/>
            </a:xfrm>
            <a:prstGeom prst="rect">
              <a:avLst/>
            </a:prstGeom>
            <a:noFill/>
            <a:ln>
              <a:noFill/>
            </a:ln>
          </p:spPr>
        </p:pic>
        <p:pic>
          <p:nvPicPr>
            <p:cNvPr id="304" name="Google Shape;304;p28"/>
            <p:cNvPicPr preferRelativeResize="0"/>
            <p:nvPr/>
          </p:nvPicPr>
          <p:blipFill rotWithShape="1">
            <a:blip r:embed="rId4">
              <a:alphaModFix/>
            </a:blip>
            <a:srcRect/>
            <a:stretch/>
          </p:blipFill>
          <p:spPr>
            <a:xfrm>
              <a:off x="5783908" y="6688844"/>
              <a:ext cx="394970" cy="507818"/>
            </a:xfrm>
            <a:prstGeom prst="rect">
              <a:avLst/>
            </a:prstGeom>
            <a:noFill/>
            <a:ln>
              <a:noFill/>
            </a:ln>
          </p:spPr>
        </p:pic>
        <p:pic>
          <p:nvPicPr>
            <p:cNvPr id="305" name="Google Shape;305;p28"/>
            <p:cNvPicPr preferRelativeResize="0"/>
            <p:nvPr/>
          </p:nvPicPr>
          <p:blipFill rotWithShape="1">
            <a:blip r:embed="rId4">
              <a:alphaModFix/>
            </a:blip>
            <a:srcRect/>
            <a:stretch/>
          </p:blipFill>
          <p:spPr>
            <a:xfrm>
              <a:off x="5334116" y="6837977"/>
              <a:ext cx="394970" cy="507818"/>
            </a:xfrm>
            <a:prstGeom prst="rect">
              <a:avLst/>
            </a:prstGeom>
            <a:noFill/>
            <a:ln>
              <a:noFill/>
            </a:ln>
          </p:spPr>
        </p:pic>
        <p:pic>
          <p:nvPicPr>
            <p:cNvPr id="306" name="Google Shape;306;p28"/>
            <p:cNvPicPr preferRelativeResize="0"/>
            <p:nvPr/>
          </p:nvPicPr>
          <p:blipFill rotWithShape="1">
            <a:blip r:embed="rId4">
              <a:alphaModFix/>
            </a:blip>
            <a:srcRect/>
            <a:stretch/>
          </p:blipFill>
          <p:spPr>
            <a:xfrm>
              <a:off x="5510943" y="5886793"/>
              <a:ext cx="394970" cy="507818"/>
            </a:xfrm>
            <a:prstGeom prst="rect">
              <a:avLst/>
            </a:prstGeom>
            <a:noFill/>
            <a:ln>
              <a:noFill/>
            </a:ln>
          </p:spPr>
        </p:pic>
        <p:pic>
          <p:nvPicPr>
            <p:cNvPr id="307" name="Google Shape;307;p28"/>
            <p:cNvPicPr preferRelativeResize="0"/>
            <p:nvPr/>
          </p:nvPicPr>
          <p:blipFill rotWithShape="1">
            <a:blip r:embed="rId4">
              <a:alphaModFix/>
            </a:blip>
            <a:srcRect/>
            <a:stretch/>
          </p:blipFill>
          <p:spPr>
            <a:xfrm>
              <a:off x="6254357" y="5949985"/>
              <a:ext cx="394970" cy="507818"/>
            </a:xfrm>
            <a:prstGeom prst="rect">
              <a:avLst/>
            </a:prstGeom>
            <a:noFill/>
            <a:ln>
              <a:noFill/>
            </a:ln>
          </p:spPr>
        </p:pic>
        <p:pic>
          <p:nvPicPr>
            <p:cNvPr id="308" name="Google Shape;308;p28"/>
            <p:cNvPicPr preferRelativeResize="0"/>
            <p:nvPr/>
          </p:nvPicPr>
          <p:blipFill rotWithShape="1">
            <a:blip r:embed="rId4">
              <a:alphaModFix/>
            </a:blip>
            <a:srcRect/>
            <a:stretch/>
          </p:blipFill>
          <p:spPr>
            <a:xfrm>
              <a:off x="4992904" y="5619699"/>
              <a:ext cx="394970" cy="507818"/>
            </a:xfrm>
            <a:prstGeom prst="rect">
              <a:avLst/>
            </a:prstGeom>
            <a:noFill/>
            <a:ln>
              <a:noFill/>
            </a:ln>
          </p:spPr>
        </p:pic>
        <p:pic>
          <p:nvPicPr>
            <p:cNvPr id="309" name="Google Shape;309;p28"/>
            <p:cNvPicPr preferRelativeResize="0"/>
            <p:nvPr/>
          </p:nvPicPr>
          <p:blipFill rotWithShape="1">
            <a:blip r:embed="rId4">
              <a:alphaModFix/>
            </a:blip>
            <a:srcRect/>
            <a:stretch/>
          </p:blipFill>
          <p:spPr>
            <a:xfrm>
              <a:off x="3793872" y="5466854"/>
              <a:ext cx="394970" cy="507818"/>
            </a:xfrm>
            <a:prstGeom prst="rect">
              <a:avLst/>
            </a:prstGeom>
            <a:noFill/>
            <a:ln>
              <a:noFill/>
            </a:ln>
          </p:spPr>
        </p:pic>
        <p:pic>
          <p:nvPicPr>
            <p:cNvPr id="310" name="Google Shape;310;p28"/>
            <p:cNvPicPr preferRelativeResize="0"/>
            <p:nvPr/>
          </p:nvPicPr>
          <p:blipFill rotWithShape="1">
            <a:blip r:embed="rId4">
              <a:alphaModFix/>
            </a:blip>
            <a:srcRect/>
            <a:stretch/>
          </p:blipFill>
          <p:spPr>
            <a:xfrm>
              <a:off x="4353358" y="4739198"/>
              <a:ext cx="394970" cy="507818"/>
            </a:xfrm>
            <a:prstGeom prst="rect">
              <a:avLst/>
            </a:prstGeom>
            <a:noFill/>
            <a:ln>
              <a:noFill/>
            </a:ln>
          </p:spPr>
        </p:pic>
        <p:pic>
          <p:nvPicPr>
            <p:cNvPr id="311" name="Google Shape;311;p28"/>
            <p:cNvPicPr preferRelativeResize="0"/>
            <p:nvPr/>
          </p:nvPicPr>
          <p:blipFill rotWithShape="1">
            <a:blip r:embed="rId4">
              <a:alphaModFix/>
            </a:blip>
            <a:srcRect/>
            <a:stretch/>
          </p:blipFill>
          <p:spPr>
            <a:xfrm>
              <a:off x="4416324" y="4346224"/>
              <a:ext cx="394970" cy="507818"/>
            </a:xfrm>
            <a:prstGeom prst="rect">
              <a:avLst/>
            </a:prstGeom>
            <a:noFill/>
            <a:ln>
              <a:noFill/>
            </a:ln>
          </p:spPr>
        </p:pic>
        <p:pic>
          <p:nvPicPr>
            <p:cNvPr id="312" name="Google Shape;312;p28"/>
            <p:cNvPicPr preferRelativeResize="0"/>
            <p:nvPr/>
          </p:nvPicPr>
          <p:blipFill rotWithShape="1">
            <a:blip r:embed="rId4">
              <a:alphaModFix/>
            </a:blip>
            <a:srcRect/>
            <a:stretch/>
          </p:blipFill>
          <p:spPr>
            <a:xfrm>
              <a:off x="5680589" y="4687642"/>
              <a:ext cx="394970" cy="507818"/>
            </a:xfrm>
            <a:prstGeom prst="rect">
              <a:avLst/>
            </a:prstGeom>
            <a:noFill/>
            <a:ln>
              <a:noFill/>
            </a:ln>
          </p:spPr>
        </p:pic>
        <p:pic>
          <p:nvPicPr>
            <p:cNvPr id="313" name="Google Shape;313;p28"/>
            <p:cNvPicPr preferRelativeResize="0"/>
            <p:nvPr/>
          </p:nvPicPr>
          <p:blipFill rotWithShape="1">
            <a:blip r:embed="rId4">
              <a:alphaModFix/>
            </a:blip>
            <a:srcRect/>
            <a:stretch/>
          </p:blipFill>
          <p:spPr>
            <a:xfrm>
              <a:off x="5190389" y="4166356"/>
              <a:ext cx="394970" cy="507818"/>
            </a:xfrm>
            <a:prstGeom prst="rect">
              <a:avLst/>
            </a:prstGeom>
            <a:noFill/>
            <a:ln>
              <a:noFill/>
            </a:ln>
          </p:spPr>
        </p:pic>
        <p:pic>
          <p:nvPicPr>
            <p:cNvPr id="314" name="Google Shape;314;p28"/>
            <p:cNvPicPr preferRelativeResize="0"/>
            <p:nvPr/>
          </p:nvPicPr>
          <p:blipFill rotWithShape="1">
            <a:blip r:embed="rId4">
              <a:alphaModFix/>
            </a:blip>
            <a:srcRect/>
            <a:stretch/>
          </p:blipFill>
          <p:spPr>
            <a:xfrm>
              <a:off x="5269845" y="3750653"/>
              <a:ext cx="394970" cy="507818"/>
            </a:xfrm>
            <a:prstGeom prst="rect">
              <a:avLst/>
            </a:prstGeom>
            <a:noFill/>
            <a:ln>
              <a:noFill/>
            </a:ln>
          </p:spPr>
        </p:pic>
        <p:pic>
          <p:nvPicPr>
            <p:cNvPr id="315" name="Google Shape;315;p28"/>
            <p:cNvPicPr preferRelativeResize="0"/>
            <p:nvPr/>
          </p:nvPicPr>
          <p:blipFill rotWithShape="1">
            <a:blip r:embed="rId4">
              <a:alphaModFix/>
            </a:blip>
            <a:srcRect/>
            <a:stretch/>
          </p:blipFill>
          <p:spPr>
            <a:xfrm>
              <a:off x="5587517" y="3348973"/>
              <a:ext cx="394970" cy="507818"/>
            </a:xfrm>
            <a:prstGeom prst="rect">
              <a:avLst/>
            </a:prstGeom>
            <a:noFill/>
            <a:ln>
              <a:noFill/>
            </a:ln>
          </p:spPr>
        </p:pic>
        <p:pic>
          <p:nvPicPr>
            <p:cNvPr id="316" name="Google Shape;316;p28"/>
            <p:cNvPicPr preferRelativeResize="0"/>
            <p:nvPr/>
          </p:nvPicPr>
          <p:blipFill rotWithShape="1">
            <a:blip r:embed="rId4">
              <a:alphaModFix/>
            </a:blip>
            <a:srcRect/>
            <a:stretch/>
          </p:blipFill>
          <p:spPr>
            <a:xfrm>
              <a:off x="4703344" y="2760002"/>
              <a:ext cx="394970" cy="507818"/>
            </a:xfrm>
            <a:prstGeom prst="rect">
              <a:avLst/>
            </a:prstGeom>
            <a:noFill/>
            <a:ln>
              <a:noFill/>
            </a:ln>
          </p:spPr>
        </p:pic>
        <p:pic>
          <p:nvPicPr>
            <p:cNvPr id="317" name="Google Shape;317;p28"/>
            <p:cNvPicPr preferRelativeResize="0"/>
            <p:nvPr/>
          </p:nvPicPr>
          <p:blipFill rotWithShape="1">
            <a:blip r:embed="rId4">
              <a:alphaModFix/>
            </a:blip>
            <a:srcRect/>
            <a:stretch/>
          </p:blipFill>
          <p:spPr>
            <a:xfrm>
              <a:off x="3621736" y="3017122"/>
              <a:ext cx="394970" cy="507818"/>
            </a:xfrm>
            <a:prstGeom prst="rect">
              <a:avLst/>
            </a:prstGeom>
            <a:noFill/>
            <a:ln>
              <a:noFill/>
            </a:ln>
          </p:spPr>
        </p:pic>
      </p:grpSp>
      <p:pic>
        <p:nvPicPr>
          <p:cNvPr id="318" name="Google Shape;318;p28" descr="group of people having a meeting"/>
          <p:cNvPicPr preferRelativeResize="0"/>
          <p:nvPr/>
        </p:nvPicPr>
        <p:blipFill rotWithShape="1">
          <a:blip r:embed="rId5">
            <a:alphaModFix/>
          </a:blip>
          <a:srcRect l="209" t="28730" r="62703" b="15666"/>
          <a:stretch/>
        </p:blipFill>
        <p:spPr>
          <a:xfrm>
            <a:off x="1400463" y="5654675"/>
            <a:ext cx="3614116" cy="3614116"/>
          </a:xfrm>
          <a:prstGeom prst="ellipse">
            <a:avLst/>
          </a:prstGeom>
          <a:noFill/>
          <a:ln>
            <a:noFill/>
          </a:ln>
        </p:spPr>
      </p:pic>
      <p:sp>
        <p:nvSpPr>
          <p:cNvPr id="319" name="Google Shape;319;p28"/>
          <p:cNvSpPr txBox="1"/>
          <p:nvPr/>
        </p:nvSpPr>
        <p:spPr>
          <a:xfrm>
            <a:off x="12358942" y="6416376"/>
            <a:ext cx="6157514" cy="1981312"/>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4D4D4D"/>
                </a:solidFill>
                <a:latin typeface="Roboto"/>
                <a:ea typeface="Roboto"/>
                <a:cs typeface="Roboto"/>
                <a:sym typeface="Roboto"/>
              </a:rPr>
              <a:t>We have local representatives based at Chambers of Commerce across the UK - fully integrated in the local business community. </a:t>
            </a:r>
            <a:endParaRPr sz="1400" b="0" i="0" u="none" strike="noStrike" cap="none">
              <a:solidFill>
                <a:srgbClr val="000000"/>
              </a:solidFill>
              <a:latin typeface="Arial"/>
              <a:ea typeface="Arial"/>
              <a:cs typeface="Arial"/>
              <a:sym typeface="Arial"/>
            </a:endParaRPr>
          </a:p>
        </p:txBody>
      </p:sp>
      <p:sp>
        <p:nvSpPr>
          <p:cNvPr id="320" name="Google Shape;320;p28"/>
          <p:cNvSpPr txBox="1"/>
          <p:nvPr/>
        </p:nvSpPr>
        <p:spPr>
          <a:xfrm>
            <a:off x="815852" y="556281"/>
            <a:ext cx="14791117" cy="976957"/>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The team supporting your imports and exports</a:t>
            </a:r>
            <a:endParaRPr sz="4800" b="1" i="0" u="none" strike="noStrike" cap="none">
              <a:solidFill>
                <a:srgbClr val="1F3456"/>
              </a:solidFill>
              <a:latin typeface="Roboto"/>
              <a:ea typeface="Roboto"/>
              <a:cs typeface="Roboto"/>
              <a:sym typeface="Roboto"/>
            </a:endParaRPr>
          </a:p>
        </p:txBody>
      </p:sp>
      <p:pic>
        <p:nvPicPr>
          <p:cNvPr id="321" name="Google Shape;321;p28"/>
          <p:cNvPicPr preferRelativeResize="0"/>
          <p:nvPr/>
        </p:nvPicPr>
        <p:blipFill rotWithShape="1">
          <a:blip r:embed="rId6">
            <a:alphaModFix/>
          </a:blip>
          <a:srcRect/>
          <a:stretch/>
        </p:blipFill>
        <p:spPr>
          <a:xfrm>
            <a:off x="9919661" y="4022661"/>
            <a:ext cx="973482" cy="975880"/>
          </a:xfrm>
          <a:prstGeom prst="rect">
            <a:avLst/>
          </a:prstGeom>
          <a:noFill/>
          <a:ln>
            <a:noFill/>
          </a:ln>
        </p:spPr>
      </p:pic>
      <p:pic>
        <p:nvPicPr>
          <p:cNvPr id="322" name="Google Shape;322;p28"/>
          <p:cNvPicPr preferRelativeResize="0"/>
          <p:nvPr/>
        </p:nvPicPr>
        <p:blipFill rotWithShape="1">
          <a:blip r:embed="rId7">
            <a:alphaModFix/>
          </a:blip>
          <a:srcRect/>
          <a:stretch/>
        </p:blipFill>
        <p:spPr>
          <a:xfrm>
            <a:off x="10854186" y="3360105"/>
            <a:ext cx="975880" cy="975880"/>
          </a:xfrm>
          <a:prstGeom prst="rect">
            <a:avLst/>
          </a:prstGeom>
          <a:noFill/>
          <a:ln>
            <a:noFill/>
          </a:ln>
        </p:spPr>
      </p:pic>
      <p:sp>
        <p:nvSpPr>
          <p:cNvPr id="323" name="Google Shape;323;p28"/>
          <p:cNvSpPr txBox="1"/>
          <p:nvPr/>
        </p:nvSpPr>
        <p:spPr>
          <a:xfrm>
            <a:off x="12251129" y="3259612"/>
            <a:ext cx="6801114"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4D4D4D"/>
                </a:solidFill>
                <a:latin typeface="Roboto"/>
                <a:ea typeface="Roboto"/>
                <a:cs typeface="Roboto"/>
                <a:sym typeface="Roboto"/>
              </a:rPr>
              <a:t>ChamberCustoms provides an efficient and compliant service with a friendly team who work smart and fast with your best interests in mind.</a:t>
            </a:r>
            <a:endParaRPr sz="1400" b="0" i="0" u="none" strike="noStrike" cap="none">
              <a:solidFill>
                <a:srgbClr val="000000"/>
              </a:solidFill>
              <a:latin typeface="Arial"/>
              <a:ea typeface="Arial"/>
              <a:cs typeface="Arial"/>
              <a:sym typeface="Arial"/>
            </a:endParaRPr>
          </a:p>
        </p:txBody>
      </p:sp>
      <p:pic>
        <p:nvPicPr>
          <p:cNvPr id="324" name="Google Shape;324;p28"/>
          <p:cNvPicPr preferRelativeResize="0"/>
          <p:nvPr/>
        </p:nvPicPr>
        <p:blipFill rotWithShape="1">
          <a:blip r:embed="rId8">
            <a:alphaModFix/>
          </a:blip>
          <a:srcRect/>
          <a:stretch/>
        </p:blipFill>
        <p:spPr>
          <a:xfrm>
            <a:off x="10411927" y="6619615"/>
            <a:ext cx="1123950" cy="1389327"/>
          </a:xfrm>
          <a:prstGeom prst="rect">
            <a:avLst/>
          </a:prstGeom>
          <a:noFill/>
          <a:ln>
            <a:noFill/>
          </a:ln>
        </p:spPr>
      </p:pic>
      <p:grpSp>
        <p:nvGrpSpPr>
          <p:cNvPr id="325" name="Google Shape;325;p28"/>
          <p:cNvGrpSpPr/>
          <p:nvPr/>
        </p:nvGrpSpPr>
        <p:grpSpPr>
          <a:xfrm>
            <a:off x="814321" y="3074011"/>
            <a:ext cx="3444949" cy="3444949"/>
            <a:chOff x="1104178" y="6356294"/>
            <a:chExt cx="3444949" cy="3444949"/>
          </a:xfrm>
        </p:grpSpPr>
        <p:sp>
          <p:nvSpPr>
            <p:cNvPr id="326" name="Google Shape;326;p28"/>
            <p:cNvSpPr/>
            <p:nvPr/>
          </p:nvSpPr>
          <p:spPr>
            <a:xfrm>
              <a:off x="1104178" y="6356294"/>
              <a:ext cx="3444949" cy="3444949"/>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7" name="Google Shape;327;p28"/>
            <p:cNvSpPr txBox="1"/>
            <p:nvPr/>
          </p:nvSpPr>
          <p:spPr>
            <a:xfrm>
              <a:off x="1404234" y="6833563"/>
              <a:ext cx="2844836" cy="2490410"/>
            </a:xfrm>
            <a:prstGeom prst="rect">
              <a:avLst/>
            </a:prstGeom>
            <a:noFill/>
            <a:ln>
              <a:noFill/>
            </a:ln>
          </p:spPr>
          <p:txBody>
            <a:bodyPr spcFirstLastPara="1" wrap="square" lIns="0" tIns="332725" rIns="0" bIns="0" anchor="t" anchorCtr="0">
              <a:spAutoFit/>
            </a:bodyPr>
            <a:lstStyle/>
            <a:p>
              <a:pPr marL="1270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lt1"/>
                  </a:solidFill>
                  <a:latin typeface="Roboto"/>
                  <a:ea typeface="Roboto"/>
                  <a:cs typeface="Roboto"/>
                  <a:sym typeface="Roboto"/>
                </a:rPr>
                <a:t>Thousands of happy customers served by our offices across the UK</a:t>
              </a:r>
              <a:endParaRPr sz="1400" b="0" i="0" u="none" strike="noStrike" cap="none">
                <a:solidFill>
                  <a:schemeClr val="lt1"/>
                </a:solidFill>
                <a:latin typeface="Arial"/>
                <a:ea typeface="Arial"/>
                <a:cs typeface="Arial"/>
                <a:sym typeface="Arial"/>
              </a:endParaRPr>
            </a:p>
          </p:txBody>
        </p:sp>
      </p:grpSp>
      <p:sp>
        <p:nvSpPr>
          <p:cNvPr id="328" name="Google Shape;328;p28"/>
          <p:cNvSpPr txBox="1"/>
          <p:nvPr/>
        </p:nvSpPr>
        <p:spPr>
          <a:xfrm>
            <a:off x="16964986" y="10530653"/>
            <a:ext cx="2679000" cy="2772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endParaRPr sz="1800" b="0" i="0" u="none" strike="noStrike" cap="none">
              <a:solidFill>
                <a:srgbClr val="000000"/>
              </a:solidFill>
              <a:latin typeface="Arial"/>
              <a:ea typeface="Arial"/>
              <a:cs typeface="Arial"/>
              <a:sym typeface="Arial"/>
            </a:endParaRPr>
          </a:p>
        </p:txBody>
      </p:sp>
      <p:grpSp>
        <p:nvGrpSpPr>
          <p:cNvPr id="329" name="Google Shape;329;p28"/>
          <p:cNvGrpSpPr/>
          <p:nvPr/>
        </p:nvGrpSpPr>
        <p:grpSpPr>
          <a:xfrm>
            <a:off x="824052" y="9865377"/>
            <a:ext cx="4690385" cy="862650"/>
            <a:chOff x="270002" y="10105202"/>
            <a:chExt cx="4690385" cy="862650"/>
          </a:xfrm>
        </p:grpSpPr>
        <p:pic>
          <p:nvPicPr>
            <p:cNvPr id="330" name="Google Shape;330;p28"/>
            <p:cNvPicPr preferRelativeResize="0"/>
            <p:nvPr/>
          </p:nvPicPr>
          <p:blipFill rotWithShape="1">
            <a:blip r:embed="rId9">
              <a:alphaModFix/>
            </a:blip>
            <a:srcRect/>
            <a:stretch/>
          </p:blipFill>
          <p:spPr>
            <a:xfrm>
              <a:off x="2874587" y="10161627"/>
              <a:ext cx="2085800" cy="749782"/>
            </a:xfrm>
            <a:prstGeom prst="rect">
              <a:avLst/>
            </a:prstGeom>
            <a:noFill/>
            <a:ln>
              <a:noFill/>
            </a:ln>
          </p:spPr>
        </p:pic>
        <p:pic>
          <p:nvPicPr>
            <p:cNvPr id="331" name="Google Shape;331;p28"/>
            <p:cNvPicPr preferRelativeResize="0"/>
            <p:nvPr/>
          </p:nvPicPr>
          <p:blipFill>
            <a:blip r:embed="rId10">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pic>
        <p:nvPicPr>
          <p:cNvPr id="336" name="Google Shape;336;p16" descr="A picture containing text, sky, cargo container, outdoor&#10;&#10;Description automatically generated"/>
          <p:cNvPicPr preferRelativeResize="0"/>
          <p:nvPr/>
        </p:nvPicPr>
        <p:blipFill rotWithShape="1">
          <a:blip r:embed="rId3">
            <a:alphaModFix/>
          </a:blip>
          <a:srcRect l="18764"/>
          <a:stretch/>
        </p:blipFill>
        <p:spPr>
          <a:xfrm>
            <a:off x="13228661" y="-60325"/>
            <a:ext cx="6898364" cy="11309350"/>
          </a:xfrm>
          <a:prstGeom prst="rect">
            <a:avLst/>
          </a:prstGeom>
          <a:noFill/>
          <a:ln>
            <a:noFill/>
          </a:ln>
        </p:spPr>
      </p:pic>
      <p:sp>
        <p:nvSpPr>
          <p:cNvPr id="337" name="Google Shape;337;p16"/>
          <p:cNvSpPr txBox="1"/>
          <p:nvPr/>
        </p:nvSpPr>
        <p:spPr>
          <a:xfrm>
            <a:off x="824052" y="2508601"/>
            <a:ext cx="11361600" cy="1682700"/>
          </a:xfrm>
          <a:prstGeom prst="rect">
            <a:avLst/>
          </a:prstGeom>
          <a:noFill/>
          <a:ln>
            <a:noFill/>
          </a:ln>
        </p:spPr>
        <p:txBody>
          <a:bodyPr spcFirstLastPara="1" wrap="square" lIns="0" tIns="11425" rIns="0" bIns="0" anchor="t" anchorCtr="0">
            <a:spAutoFit/>
          </a:bodyPr>
          <a:lstStyle/>
          <a:p>
            <a:pPr marL="12700" marR="5080" lvl="0" indent="0" algn="l" rtl="0">
              <a:lnSpc>
                <a:spcPct val="100800"/>
              </a:lnSpc>
              <a:spcBef>
                <a:spcPts val="0"/>
              </a:spcBef>
              <a:spcAft>
                <a:spcPts val="0"/>
              </a:spcAft>
              <a:buClr>
                <a:srgbClr val="000000"/>
              </a:buClr>
              <a:buSzPts val="3600"/>
              <a:buFont typeface="Arial"/>
              <a:buNone/>
            </a:pPr>
            <a:r>
              <a:rPr lang="en-GB" sz="3600" b="0" i="0" u="none" strike="noStrike" cap="none" dirty="0">
                <a:solidFill>
                  <a:srgbClr val="4D4D4D"/>
                </a:solidFill>
                <a:latin typeface="Roboto"/>
                <a:ea typeface="Roboto"/>
                <a:cs typeface="Roboto"/>
                <a:sym typeface="Roboto"/>
              </a:rPr>
              <a:t>There are other ways that the </a:t>
            </a:r>
            <a:r>
              <a:rPr lang="en-GB" sz="3600" dirty="0">
                <a:solidFill>
                  <a:srgbClr val="4D4D4D"/>
                </a:solidFill>
                <a:latin typeface="Roboto"/>
                <a:ea typeface="Roboto"/>
                <a:cs typeface="Roboto"/>
                <a:sym typeface="Roboto"/>
              </a:rPr>
              <a:t>Glasgow Chamber</a:t>
            </a:r>
            <a:r>
              <a:rPr lang="en-GB" sz="3600" b="0" i="0" u="none" strike="noStrike" cap="none" dirty="0">
                <a:solidFill>
                  <a:srgbClr val="4D4D4D"/>
                </a:solidFill>
                <a:latin typeface="Roboto"/>
                <a:ea typeface="Roboto"/>
                <a:cs typeface="Roboto"/>
                <a:sym typeface="Roboto"/>
              </a:rPr>
              <a:t> of Commerce can support beyond ChamberCustoms services.</a:t>
            </a:r>
            <a:endParaRPr sz="1400" b="0" i="0" u="none" strike="noStrike" cap="none" dirty="0">
              <a:solidFill>
                <a:srgbClr val="000000"/>
              </a:solidFill>
              <a:latin typeface="Arial"/>
              <a:ea typeface="Arial"/>
              <a:cs typeface="Arial"/>
              <a:sym typeface="Arial"/>
            </a:endParaRPr>
          </a:p>
        </p:txBody>
      </p:sp>
      <p:sp>
        <p:nvSpPr>
          <p:cNvPr id="338" name="Google Shape;338;p16"/>
          <p:cNvSpPr txBox="1"/>
          <p:nvPr/>
        </p:nvSpPr>
        <p:spPr>
          <a:xfrm>
            <a:off x="5401991" y="3691920"/>
            <a:ext cx="7197900" cy="6333780"/>
          </a:xfrm>
          <a:prstGeom prst="rect">
            <a:avLst/>
          </a:prstGeom>
          <a:noFill/>
          <a:ln>
            <a:noFill/>
          </a:ln>
        </p:spPr>
        <p:txBody>
          <a:bodyPr spcFirstLastPara="1" wrap="square" lIns="0" tIns="11425" rIns="0" bIns="0" anchor="t" anchorCtr="0">
            <a:spAutoFit/>
          </a:bodyPr>
          <a:lstStyle/>
          <a:p>
            <a:pPr marL="457200" marR="0" lvl="0" indent="-457200" algn="l" rtl="0">
              <a:lnSpc>
                <a:spcPct val="150000"/>
              </a:lnSpc>
              <a:spcBef>
                <a:spcPts val="0"/>
              </a:spcBef>
              <a:spcAft>
                <a:spcPts val="0"/>
              </a:spcAft>
              <a:buClr>
                <a:schemeClr val="dk1"/>
              </a:buClr>
              <a:buSzPts val="3200"/>
              <a:buFont typeface="Roboto"/>
              <a:buChar char="•"/>
            </a:pPr>
            <a:r>
              <a:rPr lang="en-GB" sz="3000" b="1" i="0" u="none" strike="noStrike" cap="none" dirty="0">
                <a:solidFill>
                  <a:schemeClr val="dk1"/>
                </a:solidFill>
                <a:latin typeface="Roboto" panose="02000000000000000000" pitchFamily="2" charset="0"/>
                <a:ea typeface="Roboto" panose="02000000000000000000" pitchFamily="2" charset="0"/>
                <a:cs typeface="Roboto"/>
                <a:sym typeface="Roboto"/>
              </a:rPr>
              <a:t>Certificates of Origin</a:t>
            </a:r>
          </a:p>
          <a:p>
            <a:pPr marL="457200" marR="0" lvl="0" indent="-457200" algn="l" rtl="0">
              <a:lnSpc>
                <a:spcPct val="150000"/>
              </a:lnSpc>
              <a:spcBef>
                <a:spcPts val="0"/>
              </a:spcBef>
              <a:spcAft>
                <a:spcPts val="0"/>
              </a:spcAft>
              <a:buClr>
                <a:schemeClr val="dk1"/>
              </a:buClr>
              <a:buSzPts val="3200"/>
              <a:buFont typeface="Roboto"/>
              <a:buChar char="•"/>
            </a:pPr>
            <a:r>
              <a:rPr lang="en-GB" sz="3000" b="1" dirty="0">
                <a:solidFill>
                  <a:schemeClr val="tx1"/>
                </a:solidFill>
                <a:effectLst/>
                <a:latin typeface="Roboto" panose="02000000000000000000" pitchFamily="2" charset="0"/>
                <a:ea typeface="Roboto" panose="02000000000000000000" pitchFamily="2" charset="0"/>
              </a:rPr>
              <a:t>Arab Certificates of Origin</a:t>
            </a:r>
            <a:endParaRPr sz="3000" b="1" i="0" u="none" strike="noStrike" cap="none" dirty="0">
              <a:solidFill>
                <a:schemeClr val="tx1"/>
              </a:solidFill>
              <a:latin typeface="Roboto" panose="02000000000000000000" pitchFamily="2" charset="0"/>
              <a:ea typeface="Roboto" panose="02000000000000000000" pitchFamily="2" charset="0"/>
              <a:sym typeface="Arial"/>
            </a:endParaRPr>
          </a:p>
          <a:p>
            <a:pPr marL="457200" marR="0" lvl="0" indent="-457200" algn="l" rtl="0">
              <a:lnSpc>
                <a:spcPct val="150000"/>
              </a:lnSpc>
              <a:spcBef>
                <a:spcPts val="125"/>
              </a:spcBef>
              <a:spcAft>
                <a:spcPts val="0"/>
              </a:spcAft>
              <a:buClr>
                <a:schemeClr val="dk1"/>
              </a:buClr>
              <a:buSzPts val="3200"/>
              <a:buFont typeface="Roboto"/>
              <a:buChar char="•"/>
            </a:pPr>
            <a:r>
              <a:rPr lang="en-GB" sz="3000" b="1" i="0" u="none" strike="noStrike" cap="none" dirty="0">
                <a:solidFill>
                  <a:schemeClr val="dk1"/>
                </a:solidFill>
                <a:latin typeface="Roboto" panose="02000000000000000000" pitchFamily="2" charset="0"/>
                <a:ea typeface="Roboto" panose="02000000000000000000" pitchFamily="2" charset="0"/>
                <a:cs typeface="Roboto"/>
                <a:sym typeface="Roboto"/>
              </a:rPr>
              <a:t>EUR1’s</a:t>
            </a:r>
            <a:endParaRPr sz="3000" b="0" i="0" u="none" strike="noStrike" cap="none" dirty="0">
              <a:solidFill>
                <a:srgbClr val="000000"/>
              </a:solidFill>
              <a:latin typeface="Roboto" panose="02000000000000000000" pitchFamily="2" charset="0"/>
              <a:ea typeface="Roboto" panose="02000000000000000000" pitchFamily="2" charset="0"/>
              <a:sym typeface="Arial"/>
            </a:endParaRPr>
          </a:p>
          <a:p>
            <a:pPr marL="457200" marR="0" lvl="0" indent="-457200" algn="l" rtl="0">
              <a:lnSpc>
                <a:spcPct val="150000"/>
              </a:lnSpc>
              <a:spcBef>
                <a:spcPts val="125"/>
              </a:spcBef>
              <a:spcAft>
                <a:spcPts val="0"/>
              </a:spcAft>
              <a:buClr>
                <a:schemeClr val="dk1"/>
              </a:buClr>
              <a:buSzPts val="3200"/>
              <a:buFont typeface="Roboto"/>
              <a:buChar char="•"/>
            </a:pPr>
            <a:r>
              <a:rPr lang="en-GB" sz="3000" b="1" i="0" u="none" strike="noStrike" cap="none" dirty="0">
                <a:solidFill>
                  <a:schemeClr val="dk1"/>
                </a:solidFill>
                <a:latin typeface="Roboto" panose="02000000000000000000" pitchFamily="2" charset="0"/>
                <a:ea typeface="Roboto" panose="02000000000000000000" pitchFamily="2" charset="0"/>
                <a:cs typeface="Roboto"/>
                <a:sym typeface="Roboto"/>
              </a:rPr>
              <a:t>ATA Carnets</a:t>
            </a:r>
            <a:endParaRPr sz="3000" b="0" i="0" u="none" strike="noStrike" cap="none" dirty="0">
              <a:solidFill>
                <a:srgbClr val="000000"/>
              </a:solidFill>
              <a:latin typeface="Roboto" panose="02000000000000000000" pitchFamily="2" charset="0"/>
              <a:ea typeface="Roboto" panose="02000000000000000000" pitchFamily="2" charset="0"/>
              <a:sym typeface="Arial"/>
            </a:endParaRPr>
          </a:p>
          <a:p>
            <a:pPr marL="457200" marR="0" lvl="0" indent="-457200" algn="l" rtl="0">
              <a:lnSpc>
                <a:spcPct val="150000"/>
              </a:lnSpc>
              <a:spcBef>
                <a:spcPts val="125"/>
              </a:spcBef>
              <a:spcAft>
                <a:spcPts val="0"/>
              </a:spcAft>
              <a:buClr>
                <a:schemeClr val="dk1"/>
              </a:buClr>
              <a:buSzPts val="3200"/>
              <a:buFont typeface="Roboto"/>
              <a:buChar char="•"/>
            </a:pPr>
            <a:r>
              <a:rPr lang="en-GB" sz="3000" b="1" i="0" u="none" strike="noStrike" cap="none" dirty="0">
                <a:solidFill>
                  <a:schemeClr val="dk1"/>
                </a:solidFill>
                <a:latin typeface="Roboto" panose="02000000000000000000" pitchFamily="2" charset="0"/>
                <a:ea typeface="Roboto" panose="02000000000000000000" pitchFamily="2" charset="0"/>
                <a:cs typeface="Roboto"/>
                <a:sym typeface="Roboto"/>
              </a:rPr>
              <a:t>Transit Documents &amp; Guarantees</a:t>
            </a:r>
            <a:endParaRPr sz="3000" b="0" i="0" u="none" strike="noStrike" cap="none" dirty="0">
              <a:solidFill>
                <a:srgbClr val="000000"/>
              </a:solidFill>
              <a:latin typeface="Roboto" panose="02000000000000000000" pitchFamily="2" charset="0"/>
              <a:ea typeface="Roboto" panose="02000000000000000000" pitchFamily="2" charset="0"/>
              <a:sym typeface="Arial"/>
            </a:endParaRPr>
          </a:p>
          <a:p>
            <a:pPr marL="457200" marR="0" lvl="0" indent="-457200" algn="l" rtl="0">
              <a:lnSpc>
                <a:spcPct val="150000"/>
              </a:lnSpc>
              <a:spcBef>
                <a:spcPts val="125"/>
              </a:spcBef>
              <a:spcAft>
                <a:spcPts val="0"/>
              </a:spcAft>
              <a:buClr>
                <a:schemeClr val="dk1"/>
              </a:buClr>
              <a:buSzPts val="3200"/>
              <a:buFont typeface="Roboto"/>
              <a:buChar char="•"/>
            </a:pPr>
            <a:r>
              <a:rPr lang="en-GB" sz="3000" b="1" i="0" u="none" strike="noStrike" cap="none" dirty="0">
                <a:solidFill>
                  <a:schemeClr val="dk1"/>
                </a:solidFill>
                <a:latin typeface="Roboto" panose="02000000000000000000" pitchFamily="2" charset="0"/>
                <a:ea typeface="Roboto" panose="02000000000000000000" pitchFamily="2" charset="0"/>
                <a:cs typeface="Roboto"/>
                <a:sym typeface="Roboto"/>
              </a:rPr>
              <a:t>FCO Apostille</a:t>
            </a:r>
            <a:endParaRPr sz="3000" b="1" i="0" u="none" strike="noStrike" cap="none" dirty="0">
              <a:solidFill>
                <a:schemeClr val="dk1"/>
              </a:solidFill>
              <a:latin typeface="Roboto" panose="02000000000000000000" pitchFamily="2" charset="0"/>
              <a:ea typeface="Roboto" panose="02000000000000000000" pitchFamily="2" charset="0"/>
              <a:cs typeface="Roboto"/>
              <a:sym typeface="Roboto"/>
            </a:endParaRPr>
          </a:p>
          <a:p>
            <a:pPr marL="457200" marR="0" lvl="0" indent="-457200" algn="l" rtl="0">
              <a:lnSpc>
                <a:spcPct val="150000"/>
              </a:lnSpc>
              <a:spcBef>
                <a:spcPts val="125"/>
              </a:spcBef>
              <a:spcAft>
                <a:spcPts val="0"/>
              </a:spcAft>
              <a:buClr>
                <a:schemeClr val="dk1"/>
              </a:buClr>
              <a:buSzPts val="3200"/>
              <a:buFont typeface="Roboto"/>
              <a:buChar char="•"/>
            </a:pPr>
            <a:r>
              <a:rPr lang="en-GB" sz="3000" b="1" dirty="0">
                <a:solidFill>
                  <a:schemeClr val="dk1"/>
                </a:solidFill>
                <a:latin typeface="Roboto" panose="02000000000000000000" pitchFamily="2" charset="0"/>
                <a:ea typeface="Roboto" panose="02000000000000000000" pitchFamily="2" charset="0"/>
                <a:cs typeface="Roboto"/>
                <a:sym typeface="Roboto"/>
              </a:rPr>
              <a:t>Letter of Credit</a:t>
            </a:r>
            <a:endParaRPr sz="3000" b="1" dirty="0">
              <a:solidFill>
                <a:schemeClr val="dk1"/>
              </a:solidFill>
              <a:latin typeface="Roboto" panose="02000000000000000000" pitchFamily="2" charset="0"/>
              <a:ea typeface="Roboto" panose="02000000000000000000" pitchFamily="2" charset="0"/>
              <a:cs typeface="Roboto"/>
              <a:sym typeface="Roboto"/>
            </a:endParaRPr>
          </a:p>
          <a:p>
            <a:pPr marL="457200" marR="0" lvl="0" indent="-457200" algn="l" rtl="0">
              <a:lnSpc>
                <a:spcPct val="150000"/>
              </a:lnSpc>
              <a:spcBef>
                <a:spcPts val="125"/>
              </a:spcBef>
              <a:spcAft>
                <a:spcPts val="0"/>
              </a:spcAft>
              <a:buClr>
                <a:schemeClr val="dk1"/>
              </a:buClr>
              <a:buSzPts val="3200"/>
              <a:buFont typeface="Roboto"/>
              <a:buChar char="•"/>
            </a:pPr>
            <a:r>
              <a:rPr lang="en-GB" sz="3000" b="1" dirty="0">
                <a:solidFill>
                  <a:schemeClr val="dk1"/>
                </a:solidFill>
                <a:latin typeface="Roboto" panose="02000000000000000000" pitchFamily="2" charset="0"/>
                <a:ea typeface="Roboto" panose="02000000000000000000" pitchFamily="2" charset="0"/>
                <a:cs typeface="Roboto"/>
                <a:sym typeface="Roboto"/>
              </a:rPr>
              <a:t>Other Documents</a:t>
            </a:r>
          </a:p>
          <a:p>
            <a:pPr marR="0" lvl="0" algn="l" rtl="0">
              <a:lnSpc>
                <a:spcPct val="150000"/>
              </a:lnSpc>
              <a:spcBef>
                <a:spcPts val="125"/>
              </a:spcBef>
              <a:spcAft>
                <a:spcPts val="0"/>
              </a:spcAft>
              <a:buClr>
                <a:schemeClr val="dk1"/>
              </a:buClr>
              <a:buSzPts val="3200"/>
            </a:pPr>
            <a:r>
              <a:rPr lang="en-GB" sz="2400" b="1" dirty="0">
                <a:solidFill>
                  <a:schemeClr val="dk1"/>
                </a:solidFill>
                <a:latin typeface="Roboto"/>
                <a:ea typeface="Roboto"/>
                <a:cs typeface="Roboto"/>
                <a:sym typeface="Roboto"/>
              </a:rPr>
              <a:t>For further information please contact</a:t>
            </a:r>
            <a:endParaRPr sz="2400" b="1" dirty="0">
              <a:solidFill>
                <a:schemeClr val="dk1"/>
              </a:solidFill>
              <a:latin typeface="Roboto"/>
              <a:ea typeface="Roboto"/>
              <a:cs typeface="Roboto"/>
              <a:sym typeface="Roboto"/>
            </a:endParaRPr>
          </a:p>
        </p:txBody>
      </p:sp>
      <p:sp>
        <p:nvSpPr>
          <p:cNvPr id="339" name="Google Shape;339;p16"/>
          <p:cNvSpPr txBox="1"/>
          <p:nvPr/>
        </p:nvSpPr>
        <p:spPr>
          <a:xfrm>
            <a:off x="824053" y="555910"/>
            <a:ext cx="11444448" cy="1813317"/>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Additional Support for Trading Businesses</a:t>
            </a:r>
            <a:endParaRPr sz="4800" b="1" i="0" u="none" strike="noStrike" cap="none">
              <a:solidFill>
                <a:srgbClr val="1F3456"/>
              </a:solidFill>
              <a:latin typeface="Roboto"/>
              <a:ea typeface="Roboto"/>
              <a:cs typeface="Roboto"/>
              <a:sym typeface="Roboto"/>
            </a:endParaRPr>
          </a:p>
        </p:txBody>
      </p:sp>
      <p:sp>
        <p:nvSpPr>
          <p:cNvPr id="340" name="Google Shape;340;p16"/>
          <p:cNvSpPr/>
          <p:nvPr/>
        </p:nvSpPr>
        <p:spPr>
          <a:xfrm>
            <a:off x="8624313" y="8169053"/>
            <a:ext cx="9575165" cy="5775960"/>
          </a:xfrm>
          <a:custGeom>
            <a:avLst/>
            <a:gdLst/>
            <a:ahLst/>
            <a:cxnLst/>
            <a:rect l="l" t="t" r="r" b="b"/>
            <a:pathLst>
              <a:path w="9575165" h="5775959" extrusionOk="0">
                <a:moveTo>
                  <a:pt x="5335879" y="0"/>
                </a:moveTo>
                <a:lnTo>
                  <a:pt x="0" y="5775857"/>
                </a:lnTo>
                <a:lnTo>
                  <a:pt x="9574665" y="5775857"/>
                </a:lnTo>
                <a:lnTo>
                  <a:pt x="9574665" y="4588321"/>
                </a:lnTo>
                <a:lnTo>
                  <a:pt x="5335879"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 name="Google Shape;341;p16"/>
          <p:cNvSpPr/>
          <p:nvPr/>
        </p:nvSpPr>
        <p:spPr>
          <a:xfrm>
            <a:off x="9912575" y="9818917"/>
            <a:ext cx="2860040" cy="1503680"/>
          </a:xfrm>
          <a:custGeom>
            <a:avLst/>
            <a:gdLst/>
            <a:ahLst/>
            <a:cxnLst/>
            <a:rect l="l" t="t" r="r" b="b"/>
            <a:pathLst>
              <a:path w="2860040" h="1503679" extrusionOk="0">
                <a:moveTo>
                  <a:pt x="1429992" y="0"/>
                </a:moveTo>
                <a:lnTo>
                  <a:pt x="0" y="1503686"/>
                </a:lnTo>
                <a:lnTo>
                  <a:pt x="2859996" y="1503686"/>
                </a:lnTo>
                <a:lnTo>
                  <a:pt x="1429992" y="0"/>
                </a:lnTo>
                <a:close/>
              </a:path>
            </a:pathLst>
          </a:custGeom>
          <a:solidFill>
            <a:srgbClr val="457F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 name="Google Shape;342;p16"/>
          <p:cNvSpPr/>
          <p:nvPr/>
        </p:nvSpPr>
        <p:spPr>
          <a:xfrm rot="-5400000">
            <a:off x="13794891" y="5002987"/>
            <a:ext cx="6332134" cy="6332134"/>
          </a:xfrm>
          <a:prstGeom prst="rtTriangle">
            <a:avLst/>
          </a:prstGeom>
          <a:solidFill>
            <a:srgbClr val="1E34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16"/>
          <p:cNvSpPr/>
          <p:nvPr/>
        </p:nvSpPr>
        <p:spPr>
          <a:xfrm>
            <a:off x="12836805" y="0"/>
            <a:ext cx="3917315" cy="2061210"/>
          </a:xfrm>
          <a:custGeom>
            <a:avLst/>
            <a:gdLst/>
            <a:ahLst/>
            <a:cxnLst/>
            <a:rect l="l" t="t" r="r" b="b"/>
            <a:pathLst>
              <a:path w="3917315" h="2061210" extrusionOk="0">
                <a:moveTo>
                  <a:pt x="3917107" y="0"/>
                </a:moveTo>
                <a:lnTo>
                  <a:pt x="0" y="0"/>
                </a:lnTo>
                <a:lnTo>
                  <a:pt x="1958553" y="2060670"/>
                </a:lnTo>
                <a:lnTo>
                  <a:pt x="3917107"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4" name="Google Shape;344;p16"/>
          <p:cNvPicPr preferRelativeResize="0"/>
          <p:nvPr/>
        </p:nvPicPr>
        <p:blipFill rotWithShape="1">
          <a:blip r:embed="rId4">
            <a:alphaModFix/>
          </a:blip>
          <a:srcRect/>
          <a:stretch/>
        </p:blipFill>
        <p:spPr>
          <a:xfrm>
            <a:off x="1644838" y="5475133"/>
            <a:ext cx="2759279" cy="2992252"/>
          </a:xfrm>
          <a:prstGeom prst="rect">
            <a:avLst/>
          </a:prstGeom>
          <a:noFill/>
          <a:ln>
            <a:noFill/>
          </a:ln>
        </p:spPr>
      </p:pic>
      <p:sp>
        <p:nvSpPr>
          <p:cNvPr id="345" name="Google Shape;345;p16"/>
          <p:cNvSpPr txBox="1"/>
          <p:nvPr/>
        </p:nvSpPr>
        <p:spPr>
          <a:xfrm>
            <a:off x="16964986" y="10530653"/>
            <a:ext cx="2679000" cy="277200"/>
          </a:xfrm>
          <a:prstGeom prst="rect">
            <a:avLst/>
          </a:prstGeom>
          <a:noFill/>
          <a:ln>
            <a:noFill/>
          </a:ln>
        </p:spPr>
        <p:txBody>
          <a:bodyPr spcFirstLastPara="1" wrap="square" lIns="0" tIns="0" rIns="0" bIns="0" anchor="t" anchorCtr="0">
            <a:spAutoFit/>
          </a:bodyPr>
          <a:lstStyle/>
          <a:p>
            <a:pPr marL="12700" marR="0" lvl="0" indent="0" algn="ctr" rtl="0">
              <a:lnSpc>
                <a:spcPct val="145312"/>
              </a:lnSpc>
              <a:spcBef>
                <a:spcPts val="0"/>
              </a:spcBef>
              <a:spcAft>
                <a:spcPts val="0"/>
              </a:spcAft>
              <a:buClr>
                <a:srgbClr val="000000"/>
              </a:buClr>
              <a:buSzPts val="2000"/>
              <a:buFont typeface="Arial"/>
              <a:buNone/>
            </a:pPr>
            <a:endParaRPr sz="1800" b="0" i="0" u="none" strike="noStrike" cap="none">
              <a:solidFill>
                <a:srgbClr val="000000"/>
              </a:solidFill>
              <a:latin typeface="Arial"/>
              <a:ea typeface="Arial"/>
              <a:cs typeface="Arial"/>
              <a:sym typeface="Arial"/>
            </a:endParaRPr>
          </a:p>
        </p:txBody>
      </p:sp>
      <p:grpSp>
        <p:nvGrpSpPr>
          <p:cNvPr id="346" name="Google Shape;346;p16"/>
          <p:cNvGrpSpPr/>
          <p:nvPr/>
        </p:nvGrpSpPr>
        <p:grpSpPr>
          <a:xfrm>
            <a:off x="824052" y="9865377"/>
            <a:ext cx="4690385" cy="862650"/>
            <a:chOff x="270002" y="10105202"/>
            <a:chExt cx="4690385" cy="862650"/>
          </a:xfrm>
        </p:grpSpPr>
        <p:pic>
          <p:nvPicPr>
            <p:cNvPr id="347" name="Google Shape;347;p16"/>
            <p:cNvPicPr preferRelativeResize="0"/>
            <p:nvPr/>
          </p:nvPicPr>
          <p:blipFill rotWithShape="1">
            <a:blip r:embed="rId5">
              <a:alphaModFix/>
            </a:blip>
            <a:srcRect/>
            <a:stretch/>
          </p:blipFill>
          <p:spPr>
            <a:xfrm>
              <a:off x="2874587" y="10161627"/>
              <a:ext cx="2085800" cy="749782"/>
            </a:xfrm>
            <a:prstGeom prst="rect">
              <a:avLst/>
            </a:prstGeom>
            <a:noFill/>
            <a:ln>
              <a:noFill/>
            </a:ln>
          </p:spPr>
        </p:pic>
        <p:pic>
          <p:nvPicPr>
            <p:cNvPr id="348" name="Google Shape;348;p16"/>
            <p:cNvPicPr preferRelativeResize="0"/>
            <p:nvPr/>
          </p:nvPicPr>
          <p:blipFill>
            <a:blip r:embed="rId6">
              <a:alphaModFix/>
            </a:blip>
            <a:stretch>
              <a:fillRect/>
            </a:stretch>
          </p:blipFill>
          <p:spPr>
            <a:xfrm>
              <a:off x="270002" y="10105202"/>
              <a:ext cx="2604574" cy="862650"/>
            </a:xfrm>
            <a:prstGeom prst="rect">
              <a:avLst/>
            </a:prstGeom>
            <a:noFill/>
            <a:ln>
              <a:noFill/>
            </a:ln>
          </p:spPr>
        </p:pic>
      </p:grpSp>
      <p:sp>
        <p:nvSpPr>
          <p:cNvPr id="16" name="TextBox 15">
            <a:extLst>
              <a:ext uri="{FF2B5EF4-FFF2-40B4-BE49-F238E27FC236}">
                <a16:creationId xmlns:a16="http://schemas.microsoft.com/office/drawing/2014/main" id="{EFE7E965-0F6C-4738-8B30-BF57D55F86EA}"/>
              </a:ext>
            </a:extLst>
          </p:cNvPr>
          <p:cNvSpPr txBox="1"/>
          <p:nvPr/>
        </p:nvSpPr>
        <p:spPr>
          <a:xfrm>
            <a:off x="5970483" y="9834437"/>
            <a:ext cx="10065774" cy="400110"/>
          </a:xfrm>
          <a:prstGeom prst="rect">
            <a:avLst/>
          </a:prstGeom>
          <a:noFill/>
        </p:spPr>
        <p:txBody>
          <a:bodyPr wrap="square">
            <a:spAutoFit/>
          </a:bodyPr>
          <a:lstStyle/>
          <a:p>
            <a:r>
              <a:rPr lang="en-US" sz="2000" b="1" dirty="0">
                <a:solidFill>
                  <a:schemeClr val="tx1"/>
                </a:solidFill>
                <a:hlinkClick r:id="rId7">
                  <a:extLst>
                    <a:ext uri="{A12FA001-AC4F-418D-AE19-62706E023703}">
                      <ahyp:hlinkClr xmlns:ahyp="http://schemas.microsoft.com/office/drawing/2018/hyperlinkcolor" val="tx"/>
                    </a:ext>
                  </a:extLst>
                </a:hlinkClick>
              </a:rPr>
              <a:t>Export Documentation | Glasgow Chamber of Commerce</a:t>
            </a:r>
            <a:endParaRPr lang="en-US" sz="2000" b="1"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352"/>
        <p:cNvGrpSpPr/>
        <p:nvPr/>
      </p:nvGrpSpPr>
      <p:grpSpPr>
        <a:xfrm>
          <a:off x="0" y="0"/>
          <a:ext cx="0" cy="0"/>
          <a:chOff x="0" y="0"/>
          <a:chExt cx="0" cy="0"/>
        </a:xfrm>
      </p:grpSpPr>
      <p:sp>
        <p:nvSpPr>
          <p:cNvPr id="353" name="Google Shape;353;p17"/>
          <p:cNvSpPr txBox="1"/>
          <p:nvPr/>
        </p:nvSpPr>
        <p:spPr>
          <a:xfrm>
            <a:off x="11552196" y="3444875"/>
            <a:ext cx="5796197" cy="1298432"/>
          </a:xfrm>
          <a:prstGeom prst="rect">
            <a:avLst/>
          </a:prstGeom>
          <a:noFill/>
          <a:ln>
            <a:noFill/>
          </a:ln>
        </p:spPr>
        <p:txBody>
          <a:bodyPr spcFirstLastPara="1" wrap="square" lIns="0" tIns="310500" rIns="0" bIns="0" anchor="t" anchorCtr="0">
            <a:spAutoFit/>
          </a:bodyPr>
          <a:lstStyle/>
          <a:p>
            <a:pPr marL="1270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lt1"/>
                </a:solidFill>
                <a:latin typeface="Roboto"/>
                <a:ea typeface="Roboto"/>
                <a:cs typeface="Roboto"/>
                <a:sym typeface="Roboto"/>
              </a:rPr>
              <a:t>Let’s work together to drive your business</a:t>
            </a:r>
            <a:endParaRPr sz="1400" b="0" i="0" u="none" strike="noStrike" cap="none">
              <a:solidFill>
                <a:srgbClr val="000000"/>
              </a:solidFill>
              <a:latin typeface="Arial"/>
              <a:ea typeface="Arial"/>
              <a:cs typeface="Arial"/>
              <a:sym typeface="Arial"/>
            </a:endParaRPr>
          </a:p>
        </p:txBody>
      </p:sp>
      <p:grpSp>
        <p:nvGrpSpPr>
          <p:cNvPr id="354" name="Google Shape;354;p17"/>
          <p:cNvGrpSpPr/>
          <p:nvPr/>
        </p:nvGrpSpPr>
        <p:grpSpPr>
          <a:xfrm>
            <a:off x="10560599" y="5135982"/>
            <a:ext cx="8168685" cy="3813354"/>
            <a:chOff x="11228901" y="8155132"/>
            <a:chExt cx="6568051" cy="3215036"/>
          </a:xfrm>
        </p:grpSpPr>
        <p:sp>
          <p:nvSpPr>
            <p:cNvPr id="355" name="Google Shape;355;p17"/>
            <p:cNvSpPr txBox="1"/>
            <p:nvPr/>
          </p:nvSpPr>
          <p:spPr>
            <a:xfrm>
              <a:off x="13737684" y="10426343"/>
              <a:ext cx="4053000" cy="627900"/>
            </a:xfrm>
            <a:prstGeom prst="rect">
              <a:avLst/>
            </a:prstGeom>
            <a:noFill/>
            <a:ln>
              <a:noFill/>
            </a:ln>
          </p:spPr>
          <p:txBody>
            <a:bodyPr spcFirstLastPara="1" wrap="square" lIns="0" tIns="310500" rIns="0" bIns="0" anchor="t" anchorCtr="0">
              <a:spAutoFit/>
            </a:bodyPr>
            <a:lstStyle/>
            <a:p>
              <a:pPr marL="8255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Roboto"/>
                  <a:ea typeface="Roboto"/>
                  <a:cs typeface="Roboto"/>
                  <a:sym typeface="Roboto"/>
                </a:rPr>
                <a:t>@ChamberCustoms</a:t>
              </a:r>
              <a:endParaRPr sz="2800" b="1" i="0" u="none" strike="noStrike" cap="none" dirty="0">
                <a:solidFill>
                  <a:srgbClr val="FFFFFF"/>
                </a:solidFill>
                <a:latin typeface="Roboto"/>
                <a:ea typeface="Roboto"/>
                <a:cs typeface="Roboto"/>
                <a:sym typeface="Roboto"/>
              </a:endParaRPr>
            </a:p>
          </p:txBody>
        </p:sp>
        <p:sp>
          <p:nvSpPr>
            <p:cNvPr id="356" name="Google Shape;356;p17"/>
            <p:cNvSpPr txBox="1"/>
            <p:nvPr/>
          </p:nvSpPr>
          <p:spPr>
            <a:xfrm>
              <a:off x="12142525" y="8155132"/>
              <a:ext cx="5587800" cy="627900"/>
            </a:xfrm>
            <a:prstGeom prst="rect">
              <a:avLst/>
            </a:prstGeom>
            <a:noFill/>
            <a:ln>
              <a:noFill/>
            </a:ln>
          </p:spPr>
          <p:txBody>
            <a:bodyPr spcFirstLastPara="1" wrap="square" lIns="0" tIns="310500" rIns="0" bIns="0" anchor="t" anchorCtr="0">
              <a:spAutoFit/>
            </a:bodyPr>
            <a:lstStyle/>
            <a:p>
              <a:pPr marL="8255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Roboto"/>
                  <a:ea typeface="Roboto"/>
                  <a:cs typeface="Roboto"/>
                  <a:sym typeface="Roboto"/>
                </a:rPr>
                <a:t>Call us on </a:t>
              </a:r>
              <a:r>
                <a:rPr lang="en-GB" sz="2800" b="1" dirty="0">
                  <a:solidFill>
                    <a:srgbClr val="FFFFFF"/>
                  </a:solidFill>
                  <a:latin typeface="Roboto"/>
                  <a:ea typeface="Roboto"/>
                  <a:cs typeface="Roboto"/>
                  <a:sym typeface="Roboto"/>
                </a:rPr>
                <a:t>0141 204 2121</a:t>
              </a:r>
              <a:endParaRPr sz="2800" b="1" i="0" u="none" strike="noStrike" cap="none" dirty="0">
                <a:solidFill>
                  <a:srgbClr val="FFFFFF"/>
                </a:solidFill>
                <a:latin typeface="Roboto"/>
                <a:ea typeface="Roboto"/>
                <a:cs typeface="Roboto"/>
                <a:sym typeface="Roboto"/>
              </a:endParaRPr>
            </a:p>
          </p:txBody>
        </p:sp>
        <p:sp>
          <p:nvSpPr>
            <p:cNvPr id="357" name="Google Shape;357;p17"/>
            <p:cNvSpPr txBox="1"/>
            <p:nvPr/>
          </p:nvSpPr>
          <p:spPr>
            <a:xfrm>
              <a:off x="12209152" y="9057186"/>
              <a:ext cx="5587800" cy="1354181"/>
            </a:xfrm>
            <a:prstGeom prst="rect">
              <a:avLst/>
            </a:prstGeom>
            <a:noFill/>
            <a:ln>
              <a:noFill/>
            </a:ln>
          </p:spPr>
          <p:txBody>
            <a:bodyPr spcFirstLastPara="1" wrap="square" lIns="0" tIns="310500" rIns="0" bIns="0" anchor="t" anchorCtr="0">
              <a:spAutoFit/>
            </a:bodyPr>
            <a:lstStyle/>
            <a:p>
              <a:pPr marL="8255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Roboto"/>
                  <a:ea typeface="Roboto"/>
                  <a:cs typeface="Roboto"/>
                  <a:sym typeface="Roboto"/>
                </a:rPr>
                <a:t>Visit </a:t>
              </a:r>
              <a:r>
                <a:rPr lang="en-GB" sz="2800" b="1" u="sng" dirty="0">
                  <a:solidFill>
                    <a:schemeClr val="bg1"/>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https://www.glasgowchamberofcommerce.com/international/chambercustoms/</a:t>
              </a:r>
              <a:endParaRPr sz="2800" b="1" i="0" u="none" strike="noStrike" cap="none" dirty="0">
                <a:solidFill>
                  <a:schemeClr val="bg1"/>
                </a:solidFill>
                <a:latin typeface="Roboto"/>
                <a:ea typeface="Roboto"/>
                <a:cs typeface="Roboto"/>
                <a:sym typeface="Roboto"/>
              </a:endParaRPr>
            </a:p>
          </p:txBody>
        </p:sp>
        <p:pic>
          <p:nvPicPr>
            <p:cNvPr id="358" name="Google Shape;358;p17"/>
            <p:cNvPicPr preferRelativeResize="0"/>
            <p:nvPr/>
          </p:nvPicPr>
          <p:blipFill rotWithShape="1">
            <a:blip r:embed="rId4">
              <a:alphaModFix/>
            </a:blip>
            <a:srcRect/>
            <a:stretch/>
          </p:blipFill>
          <p:spPr>
            <a:xfrm>
              <a:off x="12113833" y="10559295"/>
              <a:ext cx="752475" cy="752475"/>
            </a:xfrm>
            <a:prstGeom prst="rect">
              <a:avLst/>
            </a:prstGeom>
            <a:noFill/>
            <a:ln>
              <a:noFill/>
            </a:ln>
          </p:spPr>
        </p:pic>
        <p:pic>
          <p:nvPicPr>
            <p:cNvPr id="359" name="Google Shape;359;p17"/>
            <p:cNvPicPr preferRelativeResize="0"/>
            <p:nvPr/>
          </p:nvPicPr>
          <p:blipFill rotWithShape="1">
            <a:blip r:embed="rId5">
              <a:alphaModFix/>
            </a:blip>
            <a:srcRect/>
            <a:stretch/>
          </p:blipFill>
          <p:spPr>
            <a:xfrm>
              <a:off x="12908611" y="10520995"/>
              <a:ext cx="829073" cy="829073"/>
            </a:xfrm>
            <a:prstGeom prst="rect">
              <a:avLst/>
            </a:prstGeom>
            <a:noFill/>
            <a:ln>
              <a:noFill/>
            </a:ln>
          </p:spPr>
        </p:pic>
        <p:pic>
          <p:nvPicPr>
            <p:cNvPr id="360" name="Google Shape;360;p17"/>
            <p:cNvPicPr preferRelativeResize="0"/>
            <p:nvPr/>
          </p:nvPicPr>
          <p:blipFill rotWithShape="1">
            <a:blip r:embed="rId6">
              <a:alphaModFix/>
            </a:blip>
            <a:srcRect/>
            <a:stretch/>
          </p:blipFill>
          <p:spPr>
            <a:xfrm>
              <a:off x="11228901" y="10502623"/>
              <a:ext cx="867545" cy="867545"/>
            </a:xfrm>
            <a:prstGeom prst="rect">
              <a:avLst/>
            </a:prstGeom>
            <a:noFill/>
            <a:ln>
              <a:noFill/>
            </a:ln>
          </p:spPr>
        </p:pic>
        <p:grpSp>
          <p:nvGrpSpPr>
            <p:cNvPr id="361" name="Google Shape;361;p17"/>
            <p:cNvGrpSpPr/>
            <p:nvPr/>
          </p:nvGrpSpPr>
          <p:grpSpPr>
            <a:xfrm>
              <a:off x="11278761" y="8296615"/>
              <a:ext cx="752475" cy="752475"/>
              <a:chOff x="7975229" y="8499486"/>
              <a:chExt cx="752475" cy="752475"/>
            </a:xfrm>
          </p:grpSpPr>
          <p:sp>
            <p:nvSpPr>
              <p:cNvPr id="362" name="Google Shape;362;p17"/>
              <p:cNvSpPr/>
              <p:nvPr/>
            </p:nvSpPr>
            <p:spPr>
              <a:xfrm>
                <a:off x="7975229" y="8499486"/>
                <a:ext cx="752475" cy="752475"/>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3" name="Google Shape;363;p17"/>
              <p:cNvPicPr preferRelativeResize="0"/>
              <p:nvPr/>
            </p:nvPicPr>
            <p:blipFill rotWithShape="1">
              <a:blip r:embed="rId7">
                <a:alphaModFix/>
              </a:blip>
              <a:srcRect/>
              <a:stretch/>
            </p:blipFill>
            <p:spPr>
              <a:xfrm>
                <a:off x="8106571" y="8630828"/>
                <a:ext cx="489789" cy="489789"/>
              </a:xfrm>
              <a:prstGeom prst="rect">
                <a:avLst/>
              </a:prstGeom>
              <a:noFill/>
              <a:ln>
                <a:noFill/>
              </a:ln>
            </p:spPr>
          </p:pic>
        </p:grpSp>
        <p:grpSp>
          <p:nvGrpSpPr>
            <p:cNvPr id="364" name="Google Shape;364;p17"/>
            <p:cNvGrpSpPr/>
            <p:nvPr/>
          </p:nvGrpSpPr>
          <p:grpSpPr>
            <a:xfrm>
              <a:off x="11278761" y="9439620"/>
              <a:ext cx="752475" cy="752475"/>
              <a:chOff x="8985250" y="8499486"/>
              <a:chExt cx="752475" cy="752475"/>
            </a:xfrm>
          </p:grpSpPr>
          <p:sp>
            <p:nvSpPr>
              <p:cNvPr id="365" name="Google Shape;365;p17"/>
              <p:cNvSpPr/>
              <p:nvPr/>
            </p:nvSpPr>
            <p:spPr>
              <a:xfrm>
                <a:off x="8985250" y="8499486"/>
                <a:ext cx="752475" cy="752475"/>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6" name="Google Shape;366;p17"/>
              <p:cNvPicPr preferRelativeResize="0"/>
              <p:nvPr/>
            </p:nvPicPr>
            <p:blipFill rotWithShape="1">
              <a:blip r:embed="rId8">
                <a:alphaModFix/>
              </a:blip>
              <a:srcRect/>
              <a:stretch/>
            </p:blipFill>
            <p:spPr>
              <a:xfrm>
                <a:off x="9063387" y="8577623"/>
                <a:ext cx="596201" cy="596201"/>
              </a:xfrm>
              <a:prstGeom prst="rect">
                <a:avLst/>
              </a:prstGeom>
              <a:noFill/>
              <a:ln>
                <a:noFill/>
              </a:ln>
            </p:spPr>
          </p:pic>
        </p:grpSp>
      </p:grpSp>
      <p:grpSp>
        <p:nvGrpSpPr>
          <p:cNvPr id="367" name="Google Shape;367;p17"/>
          <p:cNvGrpSpPr/>
          <p:nvPr/>
        </p:nvGrpSpPr>
        <p:grpSpPr>
          <a:xfrm>
            <a:off x="2211708" y="4177573"/>
            <a:ext cx="7749847" cy="3438022"/>
            <a:chOff x="6231451" y="2244827"/>
            <a:chExt cx="7749847" cy="3438022"/>
          </a:xfrm>
        </p:grpSpPr>
        <p:pic>
          <p:nvPicPr>
            <p:cNvPr id="368" name="Google Shape;368;p17"/>
            <p:cNvPicPr preferRelativeResize="0"/>
            <p:nvPr/>
          </p:nvPicPr>
          <p:blipFill rotWithShape="1">
            <a:blip r:embed="rId9">
              <a:alphaModFix/>
            </a:blip>
            <a:srcRect/>
            <a:stretch/>
          </p:blipFill>
          <p:spPr>
            <a:xfrm>
              <a:off x="6775450" y="2244827"/>
              <a:ext cx="7025611" cy="2516857"/>
            </a:xfrm>
            <a:prstGeom prst="rect">
              <a:avLst/>
            </a:prstGeom>
            <a:noFill/>
            <a:ln>
              <a:noFill/>
            </a:ln>
          </p:spPr>
        </p:pic>
        <p:sp>
          <p:nvSpPr>
            <p:cNvPr id="369" name="Google Shape;369;p17"/>
            <p:cNvSpPr txBox="1"/>
            <p:nvPr/>
          </p:nvSpPr>
          <p:spPr>
            <a:xfrm>
              <a:off x="6231451" y="5036518"/>
              <a:ext cx="7749847" cy="646331"/>
            </a:xfrm>
            <a:prstGeom prst="rect">
              <a:avLst/>
            </a:prstGeom>
            <a:noFill/>
            <a:ln>
              <a:noFill/>
            </a:ln>
          </p:spPr>
          <p:txBody>
            <a:bodyPr spcFirstLastPara="1" wrap="square" lIns="91425" tIns="45700" rIns="91425" bIns="45700" anchor="t" anchorCtr="0">
              <a:spAutoFit/>
            </a:bodyPr>
            <a:lstStyle/>
            <a:p>
              <a:pPr marL="12700" marR="0" lvl="0" indent="0" algn="ctr" rtl="0">
                <a:lnSpc>
                  <a:spcPct val="100000"/>
                </a:lnSpc>
                <a:spcBef>
                  <a:spcPts val="0"/>
                </a:spcBef>
                <a:spcAft>
                  <a:spcPts val="0"/>
                </a:spcAft>
                <a:buClr>
                  <a:srgbClr val="000000"/>
                </a:buClr>
                <a:buSzPts val="3600"/>
                <a:buFont typeface="Arial"/>
                <a:buNone/>
              </a:pPr>
              <a:r>
                <a:rPr lang="en-GB" sz="3600" b="0" i="1" u="none" strike="noStrike" cap="none">
                  <a:solidFill>
                    <a:srgbClr val="FFFFFF"/>
                  </a:solidFill>
                  <a:latin typeface="Roboto Thin"/>
                  <a:ea typeface="Roboto Thin"/>
                  <a:cs typeface="Roboto Thin"/>
                  <a:sym typeface="Roboto Thin"/>
                </a:rPr>
                <a:t>Helping Traders Keep On Trading</a:t>
              </a:r>
              <a:endParaRPr sz="1400" b="0" i="0" u="none" strike="noStrike" cap="none">
                <a:solidFill>
                  <a:srgbClr val="000000"/>
                </a:solidFill>
                <a:latin typeface="Arial"/>
                <a:ea typeface="Arial"/>
                <a:cs typeface="Arial"/>
                <a:sym typeface="Arial"/>
              </a:endParaRPr>
            </a:p>
          </p:txBody>
        </p:sp>
      </p:grpSp>
      <p:sp>
        <p:nvSpPr>
          <p:cNvPr id="370" name="Google Shape;370;p17"/>
          <p:cNvSpPr/>
          <p:nvPr/>
        </p:nvSpPr>
        <p:spPr>
          <a:xfrm rot="5400000">
            <a:off x="-3301046" y="8172927"/>
            <a:ext cx="8014553" cy="4222115"/>
          </a:xfrm>
          <a:custGeom>
            <a:avLst/>
            <a:gdLst/>
            <a:ahLst/>
            <a:cxnLst/>
            <a:rect l="l" t="t" r="r" b="b"/>
            <a:pathLst>
              <a:path w="8030209" h="4222115" extrusionOk="0">
                <a:moveTo>
                  <a:pt x="4014964" y="0"/>
                </a:moveTo>
                <a:lnTo>
                  <a:pt x="0" y="4221860"/>
                </a:lnTo>
                <a:lnTo>
                  <a:pt x="8029929" y="4221860"/>
                </a:lnTo>
                <a:lnTo>
                  <a:pt x="4014964"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p17"/>
          <p:cNvSpPr/>
          <p:nvPr/>
        </p:nvSpPr>
        <p:spPr>
          <a:xfrm rot="5400000">
            <a:off x="-4277418" y="3831746"/>
            <a:ext cx="8030209" cy="4222115"/>
          </a:xfrm>
          <a:custGeom>
            <a:avLst/>
            <a:gdLst/>
            <a:ahLst/>
            <a:cxnLst/>
            <a:rect l="l" t="t" r="r" b="b"/>
            <a:pathLst>
              <a:path w="8030209" h="4222115" extrusionOk="0">
                <a:moveTo>
                  <a:pt x="4014964" y="0"/>
                </a:moveTo>
                <a:lnTo>
                  <a:pt x="0" y="4221860"/>
                </a:lnTo>
                <a:lnTo>
                  <a:pt x="8029929" y="4221860"/>
                </a:lnTo>
                <a:lnTo>
                  <a:pt x="4014964"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2" name="Google Shape;372;p17"/>
          <p:cNvPicPr preferRelativeResize="0"/>
          <p:nvPr/>
        </p:nvPicPr>
        <p:blipFill rotWithShape="1">
          <a:blip r:embed="rId10">
            <a:alphaModFix/>
          </a:blip>
          <a:srcRect/>
          <a:stretch/>
        </p:blipFill>
        <p:spPr>
          <a:xfrm>
            <a:off x="2636125" y="1708600"/>
            <a:ext cx="6693814" cy="2217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25"/>
          <p:cNvSpPr/>
          <p:nvPr/>
        </p:nvSpPr>
        <p:spPr>
          <a:xfrm rot="10800000">
            <a:off x="13402731" y="-36417"/>
            <a:ext cx="6724291" cy="11345075"/>
          </a:xfrm>
          <a:prstGeom prst="rect">
            <a:avLst/>
          </a:prstGeom>
          <a:blipFill rotWithShape="0">
            <a:blip r:embed="rId3">
              <a:alphaModFix/>
            </a:blip>
            <a:stretch>
              <a:fillRect l="-115578" t="-3712" r="-57012" b="-404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25"/>
          <p:cNvSpPr/>
          <p:nvPr/>
        </p:nvSpPr>
        <p:spPr>
          <a:xfrm>
            <a:off x="9243992" y="8169053"/>
            <a:ext cx="9575165" cy="5775960"/>
          </a:xfrm>
          <a:custGeom>
            <a:avLst/>
            <a:gdLst/>
            <a:ahLst/>
            <a:cxnLst/>
            <a:rect l="l" t="t" r="r" b="b"/>
            <a:pathLst>
              <a:path w="9575165" h="5775959" extrusionOk="0">
                <a:moveTo>
                  <a:pt x="5335879" y="0"/>
                </a:moveTo>
                <a:lnTo>
                  <a:pt x="0" y="5775857"/>
                </a:lnTo>
                <a:lnTo>
                  <a:pt x="9574665" y="5775857"/>
                </a:lnTo>
                <a:lnTo>
                  <a:pt x="9574665" y="4588321"/>
                </a:lnTo>
                <a:lnTo>
                  <a:pt x="5335879"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25"/>
          <p:cNvSpPr/>
          <p:nvPr/>
        </p:nvSpPr>
        <p:spPr>
          <a:xfrm rot="-5400000">
            <a:off x="13794891" y="5002987"/>
            <a:ext cx="6332134" cy="6332134"/>
          </a:xfrm>
          <a:prstGeom prst="rtTriangle">
            <a:avLst/>
          </a:prstGeom>
          <a:solidFill>
            <a:srgbClr val="1E34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5"/>
          <p:cNvSpPr/>
          <p:nvPr/>
        </p:nvSpPr>
        <p:spPr>
          <a:xfrm>
            <a:off x="10262357" y="9971317"/>
            <a:ext cx="2860040" cy="1503680"/>
          </a:xfrm>
          <a:custGeom>
            <a:avLst/>
            <a:gdLst/>
            <a:ahLst/>
            <a:cxnLst/>
            <a:rect l="l" t="t" r="r" b="b"/>
            <a:pathLst>
              <a:path w="2860040" h="1503679" extrusionOk="0">
                <a:moveTo>
                  <a:pt x="1429992" y="0"/>
                </a:moveTo>
                <a:lnTo>
                  <a:pt x="0" y="1503686"/>
                </a:lnTo>
                <a:lnTo>
                  <a:pt x="2859996" y="1503686"/>
                </a:lnTo>
                <a:lnTo>
                  <a:pt x="1429992" y="0"/>
                </a:lnTo>
                <a:close/>
              </a:path>
            </a:pathLst>
          </a:custGeom>
          <a:solidFill>
            <a:srgbClr val="457F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25"/>
          <p:cNvSpPr txBox="1"/>
          <p:nvPr/>
        </p:nvSpPr>
        <p:spPr>
          <a:xfrm>
            <a:off x="16964986" y="10530653"/>
            <a:ext cx="2679000" cy="277200"/>
          </a:xfrm>
          <a:prstGeom prst="rect">
            <a:avLst/>
          </a:prstGeom>
          <a:noFill/>
          <a:ln>
            <a:noFill/>
          </a:ln>
        </p:spPr>
        <p:txBody>
          <a:bodyPr spcFirstLastPara="1" wrap="square" lIns="0" tIns="0" rIns="0" bIns="0" anchor="t" anchorCtr="0">
            <a:spAutoFit/>
          </a:bodyPr>
          <a:lstStyle/>
          <a:p>
            <a:pPr marL="0" marR="0" lvl="0" indent="0" algn="l" rtl="0">
              <a:lnSpc>
                <a:spcPct val="145312"/>
              </a:lnSpc>
              <a:spcBef>
                <a:spcPts val="0"/>
              </a:spcBef>
              <a:spcAft>
                <a:spcPts val="0"/>
              </a:spcAft>
              <a:buClr>
                <a:srgbClr val="000000"/>
              </a:buClr>
              <a:buSzPts val="2000"/>
              <a:buFont typeface="Arial"/>
              <a:buNone/>
            </a:pPr>
            <a:endParaRPr sz="1800" b="0" i="0" u="none" strike="noStrike" cap="none">
              <a:solidFill>
                <a:srgbClr val="000000"/>
              </a:solidFill>
              <a:latin typeface="Arial"/>
              <a:ea typeface="Arial"/>
              <a:cs typeface="Arial"/>
              <a:sym typeface="Arial"/>
            </a:endParaRPr>
          </a:p>
        </p:txBody>
      </p:sp>
      <p:sp>
        <p:nvSpPr>
          <p:cNvPr id="63" name="Google Shape;63;p25"/>
          <p:cNvSpPr txBox="1"/>
          <p:nvPr/>
        </p:nvSpPr>
        <p:spPr>
          <a:xfrm>
            <a:off x="831846" y="4393030"/>
            <a:ext cx="12464100" cy="750300"/>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1E3456"/>
                </a:solidFill>
                <a:latin typeface="Roboto"/>
                <a:ea typeface="Roboto"/>
                <a:cs typeface="Roboto"/>
                <a:sym typeface="Roboto"/>
              </a:rPr>
              <a:t>Brexit, the pandemic, inflation, price hikes (fuel, steel, shipping containers) and skill shortages (e.g. drivers) are all challenges businesses continue to face.</a:t>
            </a:r>
            <a:endParaRPr sz="1100" b="0" i="0" u="none" strike="noStrike" cap="none">
              <a:solidFill>
                <a:srgbClr val="1F3456"/>
              </a:solidFill>
              <a:latin typeface="Roboto"/>
              <a:ea typeface="Roboto"/>
              <a:cs typeface="Roboto"/>
              <a:sym typeface="Roboto"/>
            </a:endParaRPr>
          </a:p>
        </p:txBody>
      </p:sp>
      <p:sp>
        <p:nvSpPr>
          <p:cNvPr id="64" name="Google Shape;64;p25"/>
          <p:cNvSpPr txBox="1"/>
          <p:nvPr/>
        </p:nvSpPr>
        <p:spPr>
          <a:xfrm>
            <a:off x="831850" y="549969"/>
            <a:ext cx="10931700" cy="1746900"/>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Challenges Facing Traders</a:t>
            </a:r>
            <a:endParaRPr sz="1400" b="0" i="0" u="none" strike="noStrike" cap="none">
              <a:solidFill>
                <a:srgbClr val="000000"/>
              </a:solidFill>
              <a:latin typeface="Arial"/>
              <a:ea typeface="Arial"/>
              <a:cs typeface="Arial"/>
              <a:sym typeface="Arial"/>
            </a:endParaRPr>
          </a:p>
          <a:p>
            <a:pPr marL="82550" marR="0" lvl="0" indent="0" algn="l" rtl="0">
              <a:lnSpc>
                <a:spcPct val="100000"/>
              </a:lnSpc>
              <a:spcBef>
                <a:spcPts val="1220"/>
              </a:spcBef>
              <a:spcAft>
                <a:spcPts val="0"/>
              </a:spcAft>
              <a:buClr>
                <a:srgbClr val="000000"/>
              </a:buClr>
              <a:buSzPts val="3350"/>
              <a:buFont typeface="Arial"/>
              <a:buNone/>
            </a:pPr>
            <a:endParaRPr sz="3350" b="0" i="0" u="none" strike="noStrike" cap="none">
              <a:solidFill>
                <a:srgbClr val="457F91"/>
              </a:solidFill>
              <a:latin typeface="Roboto"/>
              <a:ea typeface="Roboto"/>
              <a:cs typeface="Roboto"/>
              <a:sym typeface="Roboto"/>
            </a:endParaRPr>
          </a:p>
        </p:txBody>
      </p:sp>
      <p:sp>
        <p:nvSpPr>
          <p:cNvPr id="65" name="Google Shape;65;p25"/>
          <p:cNvSpPr txBox="1"/>
          <p:nvPr/>
        </p:nvSpPr>
        <p:spPr>
          <a:xfrm>
            <a:off x="760538" y="5672630"/>
            <a:ext cx="120051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4D4D"/>
              </a:buClr>
              <a:buSzPts val="2400"/>
              <a:buFont typeface="Roboto"/>
              <a:buNone/>
            </a:pPr>
            <a:r>
              <a:rPr lang="en-GB" sz="2400" b="0" i="0" u="none" strike="noStrike" cap="none">
                <a:solidFill>
                  <a:srgbClr val="4D4D4D"/>
                </a:solidFill>
                <a:latin typeface="Roboto"/>
                <a:ea typeface="Roboto"/>
                <a:cs typeface="Roboto"/>
                <a:sym typeface="Roboto"/>
              </a:rPr>
              <a:t>Trading businesses must now also be prepared with customs declarations and additional paperwork.</a:t>
            </a:r>
            <a:endParaRPr sz="1200" b="0" i="0" u="none" strike="noStrike" cap="none">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325E6C"/>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325E6C"/>
              </a:solidFill>
              <a:latin typeface="Roboto"/>
              <a:ea typeface="Roboto"/>
              <a:cs typeface="Roboto"/>
              <a:sym typeface="Roboto"/>
            </a:endParaRPr>
          </a:p>
          <a:p>
            <a:pPr marL="0" marR="0" lvl="0" indent="0" algn="l" rtl="0">
              <a:lnSpc>
                <a:spcPct val="100000"/>
              </a:lnSpc>
              <a:spcBef>
                <a:spcPts val="0"/>
              </a:spcBef>
              <a:spcAft>
                <a:spcPts val="0"/>
              </a:spcAft>
              <a:buClr>
                <a:srgbClr val="4D4D4D"/>
              </a:buClr>
              <a:buSzPts val="2400"/>
              <a:buFont typeface="Roboto"/>
              <a:buNone/>
            </a:pPr>
            <a:r>
              <a:rPr lang="en-GB" sz="2400" b="1" i="0" u="none" strike="noStrike" cap="none">
                <a:solidFill>
                  <a:srgbClr val="325E6C"/>
                </a:solidFill>
                <a:latin typeface="Roboto"/>
                <a:ea typeface="Roboto"/>
                <a:cs typeface="Roboto"/>
                <a:sym typeface="Roboto"/>
              </a:rPr>
              <a:t>From 1st January 2022</a:t>
            </a:r>
            <a:r>
              <a:rPr lang="en-GB" sz="2400" b="0" i="0" u="none" strike="noStrike" cap="none">
                <a:solidFill>
                  <a:srgbClr val="325E6C"/>
                </a:solidFill>
                <a:latin typeface="Roboto"/>
                <a:ea typeface="Roboto"/>
                <a:cs typeface="Roboto"/>
                <a:sym typeface="Roboto"/>
              </a:rPr>
              <a:t> </a:t>
            </a:r>
            <a:r>
              <a:rPr lang="en-GB" sz="2400" b="0" i="0" u="none" strike="noStrike" cap="none">
                <a:solidFill>
                  <a:srgbClr val="4D4D4D"/>
                </a:solidFill>
                <a:latin typeface="Roboto"/>
                <a:ea typeface="Roboto"/>
                <a:cs typeface="Roboto"/>
                <a:sym typeface="Roboto"/>
              </a:rPr>
              <a:t>full customs controls were introduced at GB borders. </a:t>
            </a:r>
            <a:endParaRPr sz="1200" b="0" i="0" u="none" strike="noStrike" cap="none">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rgbClr val="4D4D4D"/>
              </a:buClr>
              <a:buSzPts val="2400"/>
              <a:buFont typeface="Roboto"/>
              <a:buNone/>
            </a:pPr>
            <a:r>
              <a:rPr lang="en-GB" sz="2600" b="0" i="0" u="none" strike="noStrike" cap="none">
                <a:solidFill>
                  <a:srgbClr val="4D4D4D"/>
                </a:solidFill>
                <a:latin typeface="Roboto"/>
                <a:ea typeface="Roboto"/>
                <a:cs typeface="Roboto"/>
                <a:sym typeface="Roboto"/>
              </a:rPr>
              <a:t>All imports and exports will require full customs clearance and tariffs to be paid, without the option to delay these unless the goods are moving from NI to GB.</a:t>
            </a:r>
            <a:endParaRPr sz="1600" b="0" i="0" u="none" strike="noStrike" cap="none">
              <a:solidFill>
                <a:srgbClr val="000000"/>
              </a:solidFill>
              <a:latin typeface="Arial"/>
              <a:ea typeface="Arial"/>
              <a:cs typeface="Arial"/>
              <a:sym typeface="Arial"/>
            </a:endParaRPr>
          </a:p>
        </p:txBody>
      </p:sp>
      <p:sp>
        <p:nvSpPr>
          <p:cNvPr id="66" name="Google Shape;66;p25"/>
          <p:cNvSpPr/>
          <p:nvPr/>
        </p:nvSpPr>
        <p:spPr>
          <a:xfrm>
            <a:off x="853459" y="8776396"/>
            <a:ext cx="118194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457F91"/>
                </a:solidFill>
                <a:latin typeface="Roboto"/>
                <a:ea typeface="Roboto"/>
                <a:cs typeface="Roboto"/>
                <a:sym typeface="Roboto"/>
              </a:rPr>
              <a:t>Businesses tell us it feels daunting - and it’s complicated work.</a:t>
            </a:r>
            <a:endParaRPr sz="1400" b="0" i="0" u="none" strike="noStrike" cap="none">
              <a:solidFill>
                <a:srgbClr val="000000"/>
              </a:solidFill>
              <a:latin typeface="Arial"/>
              <a:ea typeface="Arial"/>
              <a:cs typeface="Arial"/>
              <a:sym typeface="Arial"/>
            </a:endParaRPr>
          </a:p>
        </p:txBody>
      </p:sp>
      <p:sp>
        <p:nvSpPr>
          <p:cNvPr id="67" name="Google Shape;67;p25"/>
          <p:cNvSpPr/>
          <p:nvPr/>
        </p:nvSpPr>
        <p:spPr>
          <a:xfrm>
            <a:off x="12836805" y="0"/>
            <a:ext cx="3917315" cy="2061210"/>
          </a:xfrm>
          <a:custGeom>
            <a:avLst/>
            <a:gdLst/>
            <a:ahLst/>
            <a:cxnLst/>
            <a:rect l="l" t="t" r="r" b="b"/>
            <a:pathLst>
              <a:path w="3917315" h="2061210" extrusionOk="0">
                <a:moveTo>
                  <a:pt x="3917107" y="0"/>
                </a:moveTo>
                <a:lnTo>
                  <a:pt x="0" y="0"/>
                </a:lnTo>
                <a:lnTo>
                  <a:pt x="1958553" y="2060670"/>
                </a:lnTo>
                <a:lnTo>
                  <a:pt x="3917107"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25"/>
          <p:cNvSpPr txBox="1"/>
          <p:nvPr/>
        </p:nvSpPr>
        <p:spPr>
          <a:xfrm>
            <a:off x="3178925" y="2481677"/>
            <a:ext cx="3135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Roboto"/>
                <a:ea typeface="Roboto"/>
                <a:cs typeface="Roboto"/>
                <a:sym typeface="Roboto"/>
              </a:rPr>
              <a:t>of firms have seen an increase to their costs</a:t>
            </a:r>
            <a:endParaRPr sz="1400" b="0" i="0" u="none" strike="noStrike" cap="none">
              <a:solidFill>
                <a:schemeClr val="dk1"/>
              </a:solidFill>
              <a:latin typeface="Arial"/>
              <a:ea typeface="Arial"/>
              <a:cs typeface="Arial"/>
              <a:sym typeface="Arial"/>
            </a:endParaRPr>
          </a:p>
        </p:txBody>
      </p:sp>
      <p:sp>
        <p:nvSpPr>
          <p:cNvPr id="69" name="Google Shape;69;p25"/>
          <p:cNvSpPr txBox="1"/>
          <p:nvPr/>
        </p:nvSpPr>
        <p:spPr>
          <a:xfrm>
            <a:off x="633903" y="2296872"/>
            <a:ext cx="27951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GB" sz="9600" b="1" i="0" u="none" strike="noStrike" cap="none">
                <a:solidFill>
                  <a:schemeClr val="dk1"/>
                </a:solidFill>
                <a:latin typeface="Roboto"/>
                <a:ea typeface="Roboto"/>
                <a:cs typeface="Roboto"/>
                <a:sym typeface="Roboto"/>
              </a:rPr>
              <a:t>80% </a:t>
            </a:r>
            <a:endParaRPr sz="9600" b="0" i="0" u="none" strike="noStrike" cap="none">
              <a:solidFill>
                <a:schemeClr val="dk1"/>
              </a:solidFill>
              <a:latin typeface="Calibri"/>
              <a:ea typeface="Calibri"/>
              <a:cs typeface="Calibri"/>
              <a:sym typeface="Calibri"/>
            </a:endParaRPr>
          </a:p>
        </p:txBody>
      </p:sp>
      <p:sp>
        <p:nvSpPr>
          <p:cNvPr id="70" name="Google Shape;70;p25"/>
          <p:cNvSpPr txBox="1"/>
          <p:nvPr/>
        </p:nvSpPr>
        <p:spPr>
          <a:xfrm>
            <a:off x="8913036" y="2481683"/>
            <a:ext cx="3091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Roboto"/>
                <a:ea typeface="Roboto"/>
                <a:cs typeface="Roboto"/>
                <a:sym typeface="Roboto"/>
              </a:rPr>
              <a:t>have seen an increase in overseas transport times</a:t>
            </a:r>
            <a:endParaRPr sz="2400" b="0" i="0" u="none" strike="noStrike" cap="none">
              <a:solidFill>
                <a:schemeClr val="dk1"/>
              </a:solidFill>
              <a:latin typeface="Calibri"/>
              <a:ea typeface="Calibri"/>
              <a:cs typeface="Calibri"/>
              <a:sym typeface="Calibri"/>
            </a:endParaRPr>
          </a:p>
        </p:txBody>
      </p:sp>
      <p:sp>
        <p:nvSpPr>
          <p:cNvPr id="71" name="Google Shape;71;p25"/>
          <p:cNvSpPr txBox="1"/>
          <p:nvPr/>
        </p:nvSpPr>
        <p:spPr>
          <a:xfrm>
            <a:off x="6332363" y="2296997"/>
            <a:ext cx="27951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GB" sz="9600" b="1" i="0" u="none" strike="noStrike" cap="none">
                <a:solidFill>
                  <a:schemeClr val="dk1"/>
                </a:solidFill>
                <a:latin typeface="Roboto"/>
                <a:ea typeface="Roboto"/>
                <a:cs typeface="Roboto"/>
                <a:sym typeface="Roboto"/>
              </a:rPr>
              <a:t>66% </a:t>
            </a:r>
            <a:endParaRPr sz="9600" b="0" i="0" u="none" strike="noStrike" cap="none">
              <a:solidFill>
                <a:schemeClr val="dk1"/>
              </a:solidFill>
              <a:latin typeface="Calibri"/>
              <a:ea typeface="Calibri"/>
              <a:cs typeface="Calibri"/>
              <a:sym typeface="Calibri"/>
            </a:endParaRPr>
          </a:p>
        </p:txBody>
      </p:sp>
      <p:grpSp>
        <p:nvGrpSpPr>
          <p:cNvPr id="72" name="Google Shape;72;p25"/>
          <p:cNvGrpSpPr/>
          <p:nvPr/>
        </p:nvGrpSpPr>
        <p:grpSpPr>
          <a:xfrm>
            <a:off x="270002" y="10105202"/>
            <a:ext cx="4690385" cy="862650"/>
            <a:chOff x="270002" y="10105202"/>
            <a:chExt cx="4690385" cy="862650"/>
          </a:xfrm>
        </p:grpSpPr>
        <p:pic>
          <p:nvPicPr>
            <p:cNvPr id="73" name="Google Shape;73;p25"/>
            <p:cNvPicPr preferRelativeResize="0"/>
            <p:nvPr/>
          </p:nvPicPr>
          <p:blipFill rotWithShape="1">
            <a:blip r:embed="rId4">
              <a:alphaModFix/>
            </a:blip>
            <a:srcRect/>
            <a:stretch/>
          </p:blipFill>
          <p:spPr>
            <a:xfrm>
              <a:off x="2874587" y="10161627"/>
              <a:ext cx="2085800" cy="749782"/>
            </a:xfrm>
            <a:prstGeom prst="rect">
              <a:avLst/>
            </a:prstGeom>
            <a:noFill/>
            <a:ln>
              <a:noFill/>
            </a:ln>
          </p:spPr>
        </p:pic>
        <p:pic>
          <p:nvPicPr>
            <p:cNvPr id="74" name="Google Shape;74;p25"/>
            <p:cNvPicPr preferRelativeResize="0"/>
            <p:nvPr/>
          </p:nvPicPr>
          <p:blipFill>
            <a:blip r:embed="rId5">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8"/>
        <p:cNvGrpSpPr/>
        <p:nvPr/>
      </p:nvGrpSpPr>
      <p:grpSpPr>
        <a:xfrm>
          <a:off x="0" y="0"/>
          <a:ext cx="0" cy="0"/>
          <a:chOff x="0" y="0"/>
          <a:chExt cx="0" cy="0"/>
        </a:xfrm>
      </p:grpSpPr>
      <p:sp>
        <p:nvSpPr>
          <p:cNvPr id="79" name="Google Shape;79;p3"/>
          <p:cNvSpPr txBox="1"/>
          <p:nvPr/>
        </p:nvSpPr>
        <p:spPr>
          <a:xfrm>
            <a:off x="4167088" y="3397555"/>
            <a:ext cx="5117018" cy="1304198"/>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4D4D4D"/>
                </a:solidFill>
                <a:latin typeface="Roboto"/>
                <a:ea typeface="Roboto"/>
                <a:cs typeface="Roboto"/>
                <a:sym typeface="Roboto"/>
              </a:rPr>
              <a:t>ChamberCustoms are experts in the complex nature of international import and export. </a:t>
            </a:r>
            <a:endParaRPr sz="2000" b="0" i="0" u="none" strike="noStrike" cap="none">
              <a:solidFill>
                <a:srgbClr val="4D4D4D"/>
              </a:solidFill>
              <a:latin typeface="Roboto"/>
              <a:ea typeface="Roboto"/>
              <a:cs typeface="Roboto"/>
              <a:sym typeface="Roboto"/>
            </a:endParaRPr>
          </a:p>
        </p:txBody>
      </p:sp>
      <p:sp>
        <p:nvSpPr>
          <p:cNvPr id="80" name="Google Shape;80;p3"/>
          <p:cNvSpPr txBox="1"/>
          <p:nvPr/>
        </p:nvSpPr>
        <p:spPr>
          <a:xfrm>
            <a:off x="831850" y="549969"/>
            <a:ext cx="8695116" cy="1744067"/>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ChamberCustoms</a:t>
            </a:r>
            <a:endParaRPr sz="4800" b="1" i="0" u="none" strike="noStrike" cap="none">
              <a:solidFill>
                <a:srgbClr val="1F3456"/>
              </a:solidFill>
              <a:latin typeface="Roboto"/>
              <a:ea typeface="Roboto"/>
              <a:cs typeface="Roboto"/>
              <a:sym typeface="Roboto"/>
            </a:endParaRPr>
          </a:p>
          <a:p>
            <a:pPr marL="82550" marR="0" lvl="0" indent="0" algn="l" rtl="0">
              <a:lnSpc>
                <a:spcPct val="100000"/>
              </a:lnSpc>
              <a:spcBef>
                <a:spcPts val="1220"/>
              </a:spcBef>
              <a:spcAft>
                <a:spcPts val="0"/>
              </a:spcAft>
              <a:buClr>
                <a:srgbClr val="000000"/>
              </a:buClr>
              <a:buSzPts val="3350"/>
              <a:buFont typeface="Arial"/>
              <a:buNone/>
            </a:pPr>
            <a:r>
              <a:rPr lang="en-GB" sz="3350" b="0" i="0" u="none" strike="noStrike" cap="none">
                <a:solidFill>
                  <a:srgbClr val="457F91"/>
                </a:solidFill>
                <a:latin typeface="Roboto"/>
                <a:ea typeface="Roboto"/>
                <a:cs typeface="Roboto"/>
                <a:sym typeface="Roboto"/>
              </a:rPr>
              <a:t>Who We Are</a:t>
            </a:r>
            <a:endParaRPr sz="3350" b="0" i="0" u="none" strike="noStrike" cap="none">
              <a:solidFill>
                <a:srgbClr val="457F91"/>
              </a:solidFill>
              <a:latin typeface="Roboto"/>
              <a:ea typeface="Roboto"/>
              <a:cs typeface="Roboto"/>
              <a:sym typeface="Roboto"/>
            </a:endParaRPr>
          </a:p>
        </p:txBody>
      </p:sp>
      <p:sp>
        <p:nvSpPr>
          <p:cNvPr id="81" name="Google Shape;81;p3"/>
          <p:cNvSpPr/>
          <p:nvPr/>
        </p:nvSpPr>
        <p:spPr>
          <a:xfrm>
            <a:off x="16986250" y="0"/>
            <a:ext cx="3917315" cy="2061210"/>
          </a:xfrm>
          <a:custGeom>
            <a:avLst/>
            <a:gdLst/>
            <a:ahLst/>
            <a:cxnLst/>
            <a:rect l="l" t="t" r="r" b="b"/>
            <a:pathLst>
              <a:path w="3917315" h="2061210" extrusionOk="0">
                <a:moveTo>
                  <a:pt x="3917107" y="0"/>
                </a:moveTo>
                <a:lnTo>
                  <a:pt x="0" y="0"/>
                </a:lnTo>
                <a:lnTo>
                  <a:pt x="1958553" y="2060670"/>
                </a:lnTo>
                <a:lnTo>
                  <a:pt x="3917107"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
          <p:cNvSpPr txBox="1"/>
          <p:nvPr/>
        </p:nvSpPr>
        <p:spPr>
          <a:xfrm>
            <a:off x="4167088" y="6632045"/>
            <a:ext cx="4647460" cy="1735085"/>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4D4D4D"/>
                </a:solidFill>
                <a:latin typeface="Roboto"/>
                <a:ea typeface="Roboto"/>
                <a:cs typeface="Roboto"/>
                <a:sym typeface="Roboto"/>
              </a:rPr>
              <a:t>Our knowledgeable teams are based across the UK in your local Chambers of Commerce.</a:t>
            </a:r>
            <a:endParaRPr sz="1400" b="0" i="0" u="none" strike="noStrike" cap="none">
              <a:solidFill>
                <a:srgbClr val="000000"/>
              </a:solidFill>
              <a:latin typeface="Arial"/>
              <a:ea typeface="Arial"/>
              <a:cs typeface="Arial"/>
              <a:sym typeface="Arial"/>
            </a:endParaRPr>
          </a:p>
        </p:txBody>
      </p:sp>
      <p:sp>
        <p:nvSpPr>
          <p:cNvPr id="83" name="Google Shape;83;p3"/>
          <p:cNvSpPr txBox="1"/>
          <p:nvPr/>
        </p:nvSpPr>
        <p:spPr>
          <a:xfrm>
            <a:off x="12819696" y="3151566"/>
            <a:ext cx="5062596" cy="1735085"/>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4D4D4D"/>
                </a:solidFill>
                <a:latin typeface="Roboto"/>
                <a:ea typeface="Roboto"/>
                <a:cs typeface="Roboto"/>
                <a:sym typeface="Roboto"/>
              </a:rPr>
              <a:t>We are compliant and efficient with speedy processing of customs declarations and transit documents</a:t>
            </a:r>
            <a:endParaRPr sz="1400" b="0" i="0" u="none" strike="noStrike" cap="none">
              <a:solidFill>
                <a:srgbClr val="000000"/>
              </a:solidFill>
              <a:latin typeface="Arial"/>
              <a:ea typeface="Arial"/>
              <a:cs typeface="Arial"/>
              <a:sym typeface="Arial"/>
            </a:endParaRPr>
          </a:p>
        </p:txBody>
      </p:sp>
      <p:sp>
        <p:nvSpPr>
          <p:cNvPr id="84" name="Google Shape;84;p3"/>
          <p:cNvSpPr txBox="1"/>
          <p:nvPr/>
        </p:nvSpPr>
        <p:spPr>
          <a:xfrm>
            <a:off x="12819697" y="6318531"/>
            <a:ext cx="5589905" cy="2165978"/>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4D4D4D"/>
                </a:solidFill>
                <a:latin typeface="Roboto"/>
                <a:ea typeface="Roboto"/>
                <a:cs typeface="Roboto"/>
                <a:sym typeface="Roboto"/>
              </a:rPr>
              <a:t>We support small to large businesses, who are importing and exporting, with specialist knowledge to overcome challenges and identify opportunities.</a:t>
            </a:r>
            <a:endParaRPr sz="1400" b="0" i="0" u="none" strike="noStrike" cap="none">
              <a:solidFill>
                <a:srgbClr val="000000"/>
              </a:solidFill>
              <a:latin typeface="Arial"/>
              <a:ea typeface="Arial"/>
              <a:cs typeface="Arial"/>
              <a:sym typeface="Arial"/>
            </a:endParaRPr>
          </a:p>
        </p:txBody>
      </p:sp>
      <p:pic>
        <p:nvPicPr>
          <p:cNvPr id="85" name="Google Shape;85;p3"/>
          <p:cNvPicPr preferRelativeResize="0"/>
          <p:nvPr/>
        </p:nvPicPr>
        <p:blipFill rotWithShape="1">
          <a:blip r:embed="rId3">
            <a:alphaModFix/>
          </a:blip>
          <a:srcRect/>
          <a:stretch/>
        </p:blipFill>
        <p:spPr>
          <a:xfrm>
            <a:off x="1736494" y="3112365"/>
            <a:ext cx="1961115" cy="1961115"/>
          </a:xfrm>
          <a:prstGeom prst="rect">
            <a:avLst/>
          </a:prstGeom>
          <a:noFill/>
          <a:ln>
            <a:noFill/>
          </a:ln>
        </p:spPr>
      </p:pic>
      <p:pic>
        <p:nvPicPr>
          <p:cNvPr id="86" name="Google Shape;86;p3"/>
          <p:cNvPicPr preferRelativeResize="0"/>
          <p:nvPr/>
        </p:nvPicPr>
        <p:blipFill rotWithShape="1">
          <a:blip r:embed="rId4">
            <a:alphaModFix/>
          </a:blip>
          <a:srcRect/>
          <a:stretch/>
        </p:blipFill>
        <p:spPr>
          <a:xfrm>
            <a:off x="1741312" y="6420963"/>
            <a:ext cx="1956297" cy="1961115"/>
          </a:xfrm>
          <a:prstGeom prst="rect">
            <a:avLst/>
          </a:prstGeom>
          <a:noFill/>
          <a:ln>
            <a:noFill/>
          </a:ln>
        </p:spPr>
      </p:pic>
      <p:pic>
        <p:nvPicPr>
          <p:cNvPr id="87" name="Google Shape;87;p3"/>
          <p:cNvPicPr preferRelativeResize="0"/>
          <p:nvPr/>
        </p:nvPicPr>
        <p:blipFill rotWithShape="1">
          <a:blip r:embed="rId5">
            <a:alphaModFix/>
          </a:blip>
          <a:srcRect/>
          <a:stretch/>
        </p:blipFill>
        <p:spPr>
          <a:xfrm>
            <a:off x="10304272" y="3033385"/>
            <a:ext cx="1961115" cy="1961115"/>
          </a:xfrm>
          <a:prstGeom prst="rect">
            <a:avLst/>
          </a:prstGeom>
          <a:noFill/>
          <a:ln>
            <a:noFill/>
          </a:ln>
        </p:spPr>
      </p:pic>
      <p:pic>
        <p:nvPicPr>
          <p:cNvPr id="88" name="Google Shape;88;p3"/>
          <p:cNvPicPr preferRelativeResize="0"/>
          <p:nvPr/>
        </p:nvPicPr>
        <p:blipFill rotWithShape="1">
          <a:blip r:embed="rId6">
            <a:alphaModFix/>
          </a:blip>
          <a:srcRect/>
          <a:stretch/>
        </p:blipFill>
        <p:spPr>
          <a:xfrm>
            <a:off x="10219440" y="6406016"/>
            <a:ext cx="2130778" cy="1961114"/>
          </a:xfrm>
          <a:prstGeom prst="rect">
            <a:avLst/>
          </a:prstGeom>
          <a:noFill/>
          <a:ln>
            <a:noFill/>
          </a:ln>
        </p:spPr>
      </p:pic>
      <p:sp>
        <p:nvSpPr>
          <p:cNvPr id="89" name="Google Shape;89;p3"/>
          <p:cNvSpPr/>
          <p:nvPr/>
        </p:nvSpPr>
        <p:spPr>
          <a:xfrm>
            <a:off x="13818073" y="100177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
          <p:cNvSpPr/>
          <p:nvPr/>
        </p:nvSpPr>
        <p:spPr>
          <a:xfrm>
            <a:off x="15614650" y="85832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
          <p:cNvSpPr txBox="1"/>
          <p:nvPr/>
        </p:nvSpPr>
        <p:spPr>
          <a:xfrm>
            <a:off x="16964986" y="10530653"/>
            <a:ext cx="2679000" cy="2772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endParaRPr sz="1800" b="0" i="0" u="none" strike="noStrike" cap="none">
              <a:solidFill>
                <a:srgbClr val="000000"/>
              </a:solidFill>
              <a:latin typeface="Arial"/>
              <a:ea typeface="Arial"/>
              <a:cs typeface="Arial"/>
              <a:sym typeface="Arial"/>
            </a:endParaRPr>
          </a:p>
        </p:txBody>
      </p:sp>
      <p:grpSp>
        <p:nvGrpSpPr>
          <p:cNvPr id="92" name="Google Shape;92;p3"/>
          <p:cNvGrpSpPr/>
          <p:nvPr/>
        </p:nvGrpSpPr>
        <p:grpSpPr>
          <a:xfrm>
            <a:off x="831852" y="10116914"/>
            <a:ext cx="4690385" cy="862650"/>
            <a:chOff x="270002" y="10105202"/>
            <a:chExt cx="4690385" cy="862650"/>
          </a:xfrm>
        </p:grpSpPr>
        <p:pic>
          <p:nvPicPr>
            <p:cNvPr id="93" name="Google Shape;93;p3"/>
            <p:cNvPicPr preferRelativeResize="0"/>
            <p:nvPr/>
          </p:nvPicPr>
          <p:blipFill rotWithShape="1">
            <a:blip r:embed="rId7">
              <a:alphaModFix/>
            </a:blip>
            <a:srcRect/>
            <a:stretch/>
          </p:blipFill>
          <p:spPr>
            <a:xfrm>
              <a:off x="2874587" y="10161627"/>
              <a:ext cx="2085800" cy="749782"/>
            </a:xfrm>
            <a:prstGeom prst="rect">
              <a:avLst/>
            </a:prstGeom>
            <a:noFill/>
            <a:ln>
              <a:noFill/>
            </a:ln>
          </p:spPr>
        </p:pic>
        <p:pic>
          <p:nvPicPr>
            <p:cNvPr id="94" name="Google Shape;94;p3"/>
            <p:cNvPicPr preferRelativeResize="0"/>
            <p:nvPr/>
          </p:nvPicPr>
          <p:blipFill>
            <a:blip r:embed="rId8">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sp>
        <p:nvSpPr>
          <p:cNvPr id="99" name="Google Shape;99;p4"/>
          <p:cNvSpPr/>
          <p:nvPr/>
        </p:nvSpPr>
        <p:spPr>
          <a:xfrm>
            <a:off x="13169803" y="3140922"/>
            <a:ext cx="5727600" cy="6686895"/>
          </a:xfrm>
          <a:prstGeom prst="rect">
            <a:avLst/>
          </a:prstGeom>
          <a:solidFill>
            <a:schemeClr val="lt1"/>
          </a:solidFill>
          <a:ln>
            <a:noFill/>
          </a:ln>
          <a:effectLst>
            <a:outerShdw blurRad="461703" dist="50800" dir="960000" algn="ctr" rotWithShape="0">
              <a:schemeClr val="dk1">
                <a:alpha val="2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0" name="Google Shape;100;p4"/>
          <p:cNvSpPr/>
          <p:nvPr/>
        </p:nvSpPr>
        <p:spPr>
          <a:xfrm>
            <a:off x="7078067" y="3140922"/>
            <a:ext cx="5727600" cy="6686895"/>
          </a:xfrm>
          <a:prstGeom prst="rect">
            <a:avLst/>
          </a:prstGeom>
          <a:solidFill>
            <a:schemeClr val="lt1"/>
          </a:solidFill>
          <a:ln>
            <a:noFill/>
          </a:ln>
          <a:effectLst>
            <a:outerShdw blurRad="461703" dist="50800" dir="960000" algn="ctr" rotWithShape="0">
              <a:schemeClr val="dk1">
                <a:alpha val="2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01" name="Google Shape;101;p4" descr="Bank Notes"/>
          <p:cNvPicPr preferRelativeResize="0"/>
          <p:nvPr/>
        </p:nvPicPr>
        <p:blipFill rotWithShape="1">
          <a:blip r:embed="rId3">
            <a:alphaModFix/>
          </a:blip>
          <a:srcRect l="14142" t="15243" r="34951" b="57183"/>
          <a:stretch/>
        </p:blipFill>
        <p:spPr>
          <a:xfrm>
            <a:off x="7077981" y="2674759"/>
            <a:ext cx="5727600" cy="2068318"/>
          </a:xfrm>
          <a:prstGeom prst="rect">
            <a:avLst/>
          </a:prstGeom>
          <a:noFill/>
          <a:ln>
            <a:noFill/>
          </a:ln>
        </p:spPr>
      </p:pic>
      <p:sp>
        <p:nvSpPr>
          <p:cNvPr id="102" name="Google Shape;102;p4"/>
          <p:cNvSpPr/>
          <p:nvPr/>
        </p:nvSpPr>
        <p:spPr>
          <a:xfrm>
            <a:off x="933766" y="3140922"/>
            <a:ext cx="5727600" cy="6686895"/>
          </a:xfrm>
          <a:prstGeom prst="rect">
            <a:avLst/>
          </a:prstGeom>
          <a:solidFill>
            <a:schemeClr val="lt1"/>
          </a:solidFill>
          <a:ln>
            <a:noFill/>
          </a:ln>
          <a:effectLst>
            <a:outerShdw blurRad="461703" dist="50800" dir="960000" algn="ctr" rotWithShape="0">
              <a:schemeClr val="dk1">
                <a:alpha val="2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3" name="Google Shape;103;p4"/>
          <p:cNvSpPr txBox="1"/>
          <p:nvPr/>
        </p:nvSpPr>
        <p:spPr>
          <a:xfrm>
            <a:off x="1412139" y="5200136"/>
            <a:ext cx="4920300" cy="4319400"/>
          </a:xfrm>
          <a:prstGeom prst="rect">
            <a:avLst/>
          </a:prstGeom>
          <a:noFill/>
          <a:ln>
            <a:noFill/>
          </a:ln>
        </p:spPr>
        <p:txBody>
          <a:bodyPr spcFirstLastPara="1" wrap="square" lIns="0" tIns="12050" rIns="0" bIns="0"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50" b="0" i="0" u="none" strike="noStrike" cap="none">
                <a:solidFill>
                  <a:schemeClr val="dk1"/>
                </a:solidFill>
                <a:latin typeface="Roboto"/>
                <a:ea typeface="Roboto"/>
                <a:cs typeface="Roboto"/>
                <a:sym typeface="Roboto"/>
              </a:rPr>
              <a:t>We are the only customs broker with connections to all land, air and sea clearance ports in the UK. </a:t>
            </a:r>
            <a:endParaRPr sz="205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r>
              <a:rPr lang="en-GB" sz="2050" b="0" i="0" u="none" strike="noStrike" cap="none">
                <a:solidFill>
                  <a:schemeClr val="dk1"/>
                </a:solidFill>
                <a:latin typeface="Roboto"/>
                <a:ea typeface="Roboto"/>
                <a:cs typeface="Roboto"/>
                <a:sym typeface="Roboto"/>
              </a:rPr>
              <a:t>Unlike other customs brokers, freight forwarders and agents – we don’t subcontract your declarations to offshore processors or to other brokers at port of entry or exit.</a:t>
            </a:r>
            <a:endParaRPr sz="205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5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2000"/>
              <a:buFont typeface="Arial"/>
              <a:buNone/>
            </a:pPr>
            <a:r>
              <a:rPr lang="en-GB" sz="2050" b="0" i="0" u="none" strike="noStrike" cap="none">
                <a:solidFill>
                  <a:schemeClr val="dk1"/>
                </a:solidFill>
                <a:latin typeface="Roboto"/>
                <a:ea typeface="Roboto"/>
                <a:cs typeface="Roboto"/>
                <a:sym typeface="Roboto"/>
              </a:rPr>
              <a:t>You deal directly with our UK based team with direct access to HMRC and all port inventory systems.</a:t>
            </a:r>
            <a:endParaRPr sz="2050" b="0" i="0" u="none" strike="noStrike" cap="none">
              <a:solidFill>
                <a:srgbClr val="000000"/>
              </a:solidFill>
              <a:latin typeface="Arial"/>
              <a:ea typeface="Arial"/>
              <a:cs typeface="Arial"/>
              <a:sym typeface="Arial"/>
            </a:endParaRPr>
          </a:p>
        </p:txBody>
      </p:sp>
      <p:sp>
        <p:nvSpPr>
          <p:cNvPr id="104" name="Google Shape;104;p4"/>
          <p:cNvSpPr txBox="1"/>
          <p:nvPr/>
        </p:nvSpPr>
        <p:spPr>
          <a:xfrm>
            <a:off x="7551353" y="5200136"/>
            <a:ext cx="4780800" cy="4242000"/>
          </a:xfrm>
          <a:prstGeom prst="rect">
            <a:avLst/>
          </a:prstGeom>
          <a:noFill/>
          <a:ln>
            <a:noFill/>
          </a:ln>
        </p:spPr>
        <p:txBody>
          <a:bodyPr spcFirstLastPara="1" wrap="square" lIns="0" tIns="12050" rIns="0" bIns="0" anchor="t" anchorCtr="0">
            <a:spAutoFit/>
          </a:bodyPr>
          <a:lstStyle/>
          <a:p>
            <a:pPr marL="12700" marR="12700" lvl="0" indent="0" algn="l" rtl="0">
              <a:lnSpc>
                <a:spcPct val="101000"/>
              </a:lnSpc>
              <a:spcBef>
                <a:spcPts val="100"/>
              </a:spcBef>
              <a:spcAft>
                <a:spcPts val="0"/>
              </a:spcAft>
              <a:buClr>
                <a:srgbClr val="000000"/>
              </a:buClr>
              <a:buSzPts val="2000"/>
              <a:buFont typeface="Arial"/>
              <a:buNone/>
            </a:pPr>
            <a:r>
              <a:rPr lang="en-GB" sz="2050" b="0" i="0" u="none" strike="noStrike" cap="none">
                <a:solidFill>
                  <a:schemeClr val="accent3"/>
                </a:solidFill>
                <a:latin typeface="Roboto"/>
                <a:ea typeface="Roboto"/>
                <a:cs typeface="Roboto"/>
                <a:sym typeface="Roboto"/>
              </a:rPr>
              <a:t>There is a minimal cost of getting it right when compared to the cost of getting it wrong’</a:t>
            </a:r>
            <a:endParaRPr sz="2050" b="0" i="0" u="none" strike="noStrike" cap="none">
              <a:solidFill>
                <a:schemeClr val="accent3"/>
              </a:solidFill>
              <a:latin typeface="Arial"/>
              <a:ea typeface="Arial"/>
              <a:cs typeface="Arial"/>
              <a:sym typeface="Arial"/>
            </a:endParaRPr>
          </a:p>
          <a:p>
            <a:pPr marL="12700" marR="12700" lvl="0" indent="0" algn="l" rtl="0">
              <a:lnSpc>
                <a:spcPct val="101000"/>
              </a:lnSpc>
              <a:spcBef>
                <a:spcPts val="100"/>
              </a:spcBef>
              <a:spcAft>
                <a:spcPts val="0"/>
              </a:spcAft>
              <a:buClr>
                <a:srgbClr val="000000"/>
              </a:buClr>
              <a:buSzPts val="2000"/>
              <a:buFont typeface="Arial"/>
              <a:buNone/>
            </a:pPr>
            <a:endParaRPr sz="2050" b="0" i="0" u="none" strike="noStrike" cap="none">
              <a:solidFill>
                <a:schemeClr val="accent3"/>
              </a:solidFill>
              <a:latin typeface="Roboto"/>
              <a:ea typeface="Roboto"/>
              <a:cs typeface="Roboto"/>
              <a:sym typeface="Roboto"/>
            </a:endParaRPr>
          </a:p>
          <a:p>
            <a:pPr marL="0" marR="12700" lvl="0" indent="0" algn="l" rtl="0">
              <a:lnSpc>
                <a:spcPct val="101000"/>
              </a:lnSpc>
              <a:spcBef>
                <a:spcPts val="100"/>
              </a:spcBef>
              <a:spcAft>
                <a:spcPts val="0"/>
              </a:spcAft>
              <a:buClr>
                <a:srgbClr val="000000"/>
              </a:buClr>
              <a:buSzPts val="2050"/>
              <a:buFont typeface="Arial"/>
              <a:buNone/>
            </a:pPr>
            <a:r>
              <a:rPr lang="en-GB" sz="2050" b="0" i="0" u="none" strike="noStrike" cap="none">
                <a:solidFill>
                  <a:schemeClr val="accent3"/>
                </a:solidFill>
                <a:latin typeface="Roboto"/>
                <a:ea typeface="Roboto"/>
                <a:cs typeface="Roboto"/>
                <a:sym typeface="Roboto"/>
              </a:rPr>
              <a:t>Our in-depth knowledge and experience can save you money by:</a:t>
            </a:r>
            <a:endParaRPr sz="2050" b="0" i="0" u="none" strike="noStrike" cap="none">
              <a:solidFill>
                <a:schemeClr val="accent3"/>
              </a:solidFill>
              <a:latin typeface="Roboto"/>
              <a:ea typeface="Roboto"/>
              <a:cs typeface="Roboto"/>
              <a:sym typeface="Roboto"/>
            </a:endParaRPr>
          </a:p>
          <a:p>
            <a:pPr marL="0" marR="12700" lvl="0" indent="0" algn="l" rtl="0">
              <a:lnSpc>
                <a:spcPct val="101000"/>
              </a:lnSpc>
              <a:spcBef>
                <a:spcPts val="100"/>
              </a:spcBef>
              <a:spcAft>
                <a:spcPts val="0"/>
              </a:spcAft>
              <a:buClr>
                <a:srgbClr val="000000"/>
              </a:buClr>
              <a:buSzPts val="2050"/>
              <a:buFont typeface="Arial"/>
              <a:buNone/>
            </a:pPr>
            <a:endParaRPr sz="2050" b="0" i="0" u="none" strike="noStrike" cap="none">
              <a:solidFill>
                <a:schemeClr val="accent3"/>
              </a:solidFill>
              <a:latin typeface="Roboto"/>
              <a:ea typeface="Roboto"/>
              <a:cs typeface="Roboto"/>
              <a:sym typeface="Roboto"/>
            </a:endParaRPr>
          </a:p>
          <a:p>
            <a:pPr marL="355600" marR="12700" lvl="0" indent="-346075" algn="l" rtl="0">
              <a:lnSpc>
                <a:spcPct val="101000"/>
              </a:lnSpc>
              <a:spcBef>
                <a:spcPts val="100"/>
              </a:spcBef>
              <a:spcAft>
                <a:spcPts val="0"/>
              </a:spcAft>
              <a:buClr>
                <a:schemeClr val="accent3"/>
              </a:buClr>
              <a:buSzPts val="2050"/>
              <a:buFont typeface="Arial"/>
              <a:buChar char="•"/>
            </a:pPr>
            <a:r>
              <a:rPr lang="en-GB" sz="2050" b="0" i="0" u="none" strike="noStrike" cap="none">
                <a:solidFill>
                  <a:schemeClr val="accent3"/>
                </a:solidFill>
                <a:latin typeface="Roboto"/>
                <a:ea typeface="Roboto"/>
                <a:cs typeface="Roboto"/>
                <a:sym typeface="Roboto"/>
              </a:rPr>
              <a:t>Declaring the right commodity codes </a:t>
            </a:r>
            <a:endParaRPr sz="2050" b="0" i="0" u="none" strike="noStrike" cap="none">
              <a:solidFill>
                <a:schemeClr val="accent3"/>
              </a:solidFill>
              <a:latin typeface="Arial"/>
              <a:ea typeface="Arial"/>
              <a:cs typeface="Arial"/>
              <a:sym typeface="Arial"/>
            </a:endParaRPr>
          </a:p>
          <a:p>
            <a:pPr marL="355600" marR="12700" lvl="0" indent="-346075" algn="l" rtl="0">
              <a:lnSpc>
                <a:spcPct val="101000"/>
              </a:lnSpc>
              <a:spcBef>
                <a:spcPts val="100"/>
              </a:spcBef>
              <a:spcAft>
                <a:spcPts val="0"/>
              </a:spcAft>
              <a:buClr>
                <a:schemeClr val="accent3"/>
              </a:buClr>
              <a:buSzPts val="2050"/>
              <a:buFont typeface="Arial"/>
              <a:buChar char="•"/>
            </a:pPr>
            <a:r>
              <a:rPr lang="en-GB" sz="2050" b="0" i="0" u="none" strike="noStrike" cap="none">
                <a:solidFill>
                  <a:schemeClr val="accent3"/>
                </a:solidFill>
                <a:latin typeface="Roboto"/>
                <a:ea typeface="Roboto"/>
                <a:cs typeface="Roboto"/>
                <a:sym typeface="Roboto"/>
              </a:rPr>
              <a:t>Claiming and offering preferential tariffs</a:t>
            </a:r>
            <a:endParaRPr sz="2050" b="0" i="0" u="none" strike="noStrike" cap="none">
              <a:solidFill>
                <a:schemeClr val="accent3"/>
              </a:solidFill>
              <a:latin typeface="Arial"/>
              <a:ea typeface="Arial"/>
              <a:cs typeface="Arial"/>
              <a:sym typeface="Arial"/>
            </a:endParaRPr>
          </a:p>
          <a:p>
            <a:pPr marL="355600" marR="12700" lvl="0" indent="-346075" algn="l" rtl="0">
              <a:lnSpc>
                <a:spcPct val="101000"/>
              </a:lnSpc>
              <a:spcBef>
                <a:spcPts val="100"/>
              </a:spcBef>
              <a:spcAft>
                <a:spcPts val="0"/>
              </a:spcAft>
              <a:buClr>
                <a:schemeClr val="accent3"/>
              </a:buClr>
              <a:buSzPts val="2050"/>
              <a:buFont typeface="Arial"/>
              <a:buChar char="•"/>
            </a:pPr>
            <a:r>
              <a:rPr lang="en-GB" sz="2050" b="0" i="0" u="none" strike="noStrike" cap="none">
                <a:solidFill>
                  <a:schemeClr val="accent3"/>
                </a:solidFill>
                <a:latin typeface="Roboto"/>
                <a:ea typeface="Roboto"/>
                <a:cs typeface="Roboto"/>
                <a:sym typeface="Roboto"/>
              </a:rPr>
              <a:t>Knowing when tariffs can be applied </a:t>
            </a:r>
            <a:endParaRPr sz="2050" b="0" i="0" u="none" strike="noStrike" cap="none">
              <a:solidFill>
                <a:schemeClr val="accent3"/>
              </a:solidFill>
              <a:latin typeface="Arial"/>
              <a:ea typeface="Arial"/>
              <a:cs typeface="Arial"/>
              <a:sym typeface="Arial"/>
            </a:endParaRPr>
          </a:p>
          <a:p>
            <a:pPr marL="355600" marR="12700" lvl="0" indent="-346075" algn="l" rtl="0">
              <a:lnSpc>
                <a:spcPct val="101000"/>
              </a:lnSpc>
              <a:spcBef>
                <a:spcPts val="100"/>
              </a:spcBef>
              <a:spcAft>
                <a:spcPts val="0"/>
              </a:spcAft>
              <a:buClr>
                <a:schemeClr val="accent3"/>
              </a:buClr>
              <a:buSzPts val="2050"/>
              <a:buFont typeface="Arial"/>
              <a:buChar char="•"/>
            </a:pPr>
            <a:r>
              <a:rPr lang="en-GB" sz="2050" b="0" i="0" u="none" strike="noStrike" cap="none">
                <a:solidFill>
                  <a:schemeClr val="accent3"/>
                </a:solidFill>
                <a:latin typeface="Roboto"/>
                <a:ea typeface="Roboto"/>
                <a:cs typeface="Roboto"/>
                <a:sym typeface="Roboto"/>
              </a:rPr>
              <a:t>Taking advantage of UK International Deals and free trade arrangements</a:t>
            </a:r>
            <a:endParaRPr sz="2050" b="0" i="0" u="none" strike="noStrike" cap="none">
              <a:solidFill>
                <a:schemeClr val="accent3"/>
              </a:solidFill>
              <a:latin typeface="Arial"/>
              <a:ea typeface="Arial"/>
              <a:cs typeface="Arial"/>
              <a:sym typeface="Arial"/>
            </a:endParaRPr>
          </a:p>
        </p:txBody>
      </p:sp>
      <p:pic>
        <p:nvPicPr>
          <p:cNvPr id="105" name="Google Shape;105;p4" descr="A picture containing sky, outdoor&#10;&#10;Description automatically generated"/>
          <p:cNvPicPr preferRelativeResize="0"/>
          <p:nvPr/>
        </p:nvPicPr>
        <p:blipFill rotWithShape="1">
          <a:blip r:embed="rId4">
            <a:alphaModFix/>
          </a:blip>
          <a:srcRect l="2347" r="1531" b="30579"/>
          <a:stretch/>
        </p:blipFill>
        <p:spPr>
          <a:xfrm>
            <a:off x="933854" y="2678731"/>
            <a:ext cx="5727512" cy="2068318"/>
          </a:xfrm>
          <a:prstGeom prst="rect">
            <a:avLst/>
          </a:prstGeom>
          <a:noFill/>
          <a:ln>
            <a:noFill/>
          </a:ln>
        </p:spPr>
      </p:pic>
      <p:sp>
        <p:nvSpPr>
          <p:cNvPr id="106" name="Google Shape;106;p4"/>
          <p:cNvSpPr txBox="1"/>
          <p:nvPr/>
        </p:nvSpPr>
        <p:spPr>
          <a:xfrm>
            <a:off x="13724211" y="5200136"/>
            <a:ext cx="4618800" cy="2903100"/>
          </a:xfrm>
          <a:prstGeom prst="rect">
            <a:avLst/>
          </a:prstGeom>
          <a:noFill/>
          <a:ln>
            <a:noFill/>
          </a:ln>
        </p:spPr>
        <p:txBody>
          <a:bodyPr spcFirstLastPara="1" wrap="square" lIns="0" tIns="12050" rIns="0" bIns="0" anchor="t" anchorCtr="0">
            <a:spAutoFit/>
          </a:bodyPr>
          <a:lstStyle/>
          <a:p>
            <a:pPr marL="12700" marR="177800" lvl="0" indent="0" algn="l" rtl="0">
              <a:lnSpc>
                <a:spcPct val="101000"/>
              </a:lnSpc>
              <a:spcBef>
                <a:spcPts val="100"/>
              </a:spcBef>
              <a:spcAft>
                <a:spcPts val="0"/>
              </a:spcAft>
              <a:buClr>
                <a:srgbClr val="000000"/>
              </a:buClr>
              <a:buSzPts val="2000"/>
              <a:buFont typeface="Arial"/>
              <a:buNone/>
            </a:pPr>
            <a:r>
              <a:rPr lang="en-GB" sz="2050" b="0" i="0" u="none" strike="noStrike" cap="none">
                <a:solidFill>
                  <a:srgbClr val="1F3456"/>
                </a:solidFill>
                <a:latin typeface="Arial"/>
                <a:ea typeface="Arial"/>
                <a:cs typeface="Arial"/>
                <a:sym typeface="Arial"/>
              </a:rPr>
              <a:t>A customs declaration is a tax return, one you make on every consignment. ChamberCustoms are specialists. </a:t>
            </a:r>
            <a:endParaRPr sz="2050" b="0" i="0" u="none" strike="noStrike" cap="none">
              <a:solidFill>
                <a:srgbClr val="000000"/>
              </a:solidFill>
              <a:latin typeface="Arial"/>
              <a:ea typeface="Arial"/>
              <a:cs typeface="Arial"/>
              <a:sym typeface="Arial"/>
            </a:endParaRPr>
          </a:p>
          <a:p>
            <a:pPr marL="12700" marR="177800" lvl="0" indent="0" algn="l" rtl="0">
              <a:lnSpc>
                <a:spcPct val="101000"/>
              </a:lnSpc>
              <a:spcBef>
                <a:spcPts val="100"/>
              </a:spcBef>
              <a:spcAft>
                <a:spcPts val="0"/>
              </a:spcAft>
              <a:buClr>
                <a:srgbClr val="000000"/>
              </a:buClr>
              <a:buSzPts val="2000"/>
              <a:buFont typeface="Arial"/>
              <a:buNone/>
            </a:pPr>
            <a:endParaRPr sz="2050" b="0" i="0" u="none" strike="noStrike" cap="none">
              <a:solidFill>
                <a:srgbClr val="1F3456"/>
              </a:solidFill>
              <a:latin typeface="Arial"/>
              <a:ea typeface="Arial"/>
              <a:cs typeface="Arial"/>
              <a:sym typeface="Arial"/>
            </a:endParaRPr>
          </a:p>
          <a:p>
            <a:pPr marL="12700" marR="177800" lvl="0" indent="0" algn="l" rtl="0">
              <a:lnSpc>
                <a:spcPct val="101000"/>
              </a:lnSpc>
              <a:spcBef>
                <a:spcPts val="100"/>
              </a:spcBef>
              <a:spcAft>
                <a:spcPts val="0"/>
              </a:spcAft>
              <a:buClr>
                <a:srgbClr val="000000"/>
              </a:buClr>
              <a:buSzPts val="2000"/>
              <a:buFont typeface="Arial"/>
              <a:buNone/>
            </a:pPr>
            <a:r>
              <a:rPr lang="en-GB" sz="2050" b="0" i="0" u="none" strike="noStrike" cap="none">
                <a:solidFill>
                  <a:srgbClr val="1F3456"/>
                </a:solidFill>
                <a:latin typeface="Arial"/>
                <a:ea typeface="Arial"/>
                <a:cs typeface="Arial"/>
                <a:sym typeface="Arial"/>
              </a:rPr>
              <a:t>We focus solely on the fiscal elements of the goods. We make sure that your declarations to HMRC are compliant with the latest border operating model.</a:t>
            </a:r>
            <a:endParaRPr sz="2050" b="0" i="0" u="none" strike="noStrike" cap="none">
              <a:solidFill>
                <a:srgbClr val="000000"/>
              </a:solidFill>
              <a:latin typeface="Arial"/>
              <a:ea typeface="Arial"/>
              <a:cs typeface="Arial"/>
              <a:sym typeface="Arial"/>
            </a:endParaRPr>
          </a:p>
        </p:txBody>
      </p:sp>
      <p:sp>
        <p:nvSpPr>
          <p:cNvPr id="107" name="Google Shape;107;p4"/>
          <p:cNvSpPr txBox="1"/>
          <p:nvPr/>
        </p:nvSpPr>
        <p:spPr>
          <a:xfrm>
            <a:off x="831850" y="549969"/>
            <a:ext cx="13180800" cy="1746900"/>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Why ChamberCustoms?</a:t>
            </a:r>
            <a:endParaRPr sz="4800" b="1" i="0" u="none" strike="noStrike" cap="none">
              <a:solidFill>
                <a:srgbClr val="1F3456"/>
              </a:solidFill>
              <a:latin typeface="Roboto"/>
              <a:ea typeface="Roboto"/>
              <a:cs typeface="Roboto"/>
              <a:sym typeface="Roboto"/>
            </a:endParaRPr>
          </a:p>
          <a:p>
            <a:pPr marL="82550" marR="0" lvl="0" indent="0" algn="l" rtl="0">
              <a:lnSpc>
                <a:spcPct val="100000"/>
              </a:lnSpc>
              <a:spcBef>
                <a:spcPts val="1220"/>
              </a:spcBef>
              <a:spcAft>
                <a:spcPts val="0"/>
              </a:spcAft>
              <a:buClr>
                <a:srgbClr val="000000"/>
              </a:buClr>
              <a:buSzPts val="3350"/>
              <a:buFont typeface="Arial"/>
              <a:buNone/>
            </a:pPr>
            <a:r>
              <a:rPr lang="en-GB" sz="3350" b="0" i="1" u="none" strike="noStrike" cap="none">
                <a:solidFill>
                  <a:srgbClr val="457F91"/>
                </a:solidFill>
                <a:latin typeface="Roboto"/>
                <a:ea typeface="Roboto"/>
                <a:cs typeface="Roboto"/>
                <a:sym typeface="Roboto"/>
              </a:rPr>
              <a:t>We understand the intricate nature of customs so you don’t have to.</a:t>
            </a:r>
            <a:endParaRPr sz="1400" b="0" i="0" u="none" strike="noStrike" cap="none">
              <a:solidFill>
                <a:srgbClr val="000000"/>
              </a:solidFill>
              <a:latin typeface="Arial"/>
              <a:ea typeface="Arial"/>
              <a:cs typeface="Arial"/>
              <a:sym typeface="Arial"/>
            </a:endParaRPr>
          </a:p>
        </p:txBody>
      </p:sp>
      <p:pic>
        <p:nvPicPr>
          <p:cNvPr id="108" name="Google Shape;108;p4" descr="A picture containing indoor, wall, person, computer&#10;&#10;Description automatically generated"/>
          <p:cNvPicPr preferRelativeResize="0"/>
          <p:nvPr/>
        </p:nvPicPr>
        <p:blipFill rotWithShape="1">
          <a:blip r:embed="rId5">
            <a:alphaModFix/>
          </a:blip>
          <a:srcRect l="375" t="17325" r="5106" b="31475"/>
          <a:stretch/>
        </p:blipFill>
        <p:spPr>
          <a:xfrm>
            <a:off x="13169927" y="2674759"/>
            <a:ext cx="5727514" cy="2068318"/>
          </a:xfrm>
          <a:prstGeom prst="rect">
            <a:avLst/>
          </a:prstGeom>
          <a:noFill/>
          <a:ln>
            <a:noFill/>
          </a:ln>
        </p:spPr>
      </p:pic>
      <p:sp>
        <p:nvSpPr>
          <p:cNvPr id="109" name="Google Shape;109;p4"/>
          <p:cNvSpPr/>
          <p:nvPr/>
        </p:nvSpPr>
        <p:spPr>
          <a:xfrm>
            <a:off x="13818073" y="100177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
          <p:cNvSpPr/>
          <p:nvPr/>
        </p:nvSpPr>
        <p:spPr>
          <a:xfrm>
            <a:off x="15614650" y="85832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4"/>
          <p:cNvSpPr/>
          <p:nvPr/>
        </p:nvSpPr>
        <p:spPr>
          <a:xfrm>
            <a:off x="933853" y="3716251"/>
            <a:ext cx="4584299" cy="863269"/>
          </a:xfrm>
          <a:prstGeom prst="homePlate">
            <a:avLst>
              <a:gd name="adj" fmla="val 0"/>
            </a:avLst>
          </a:prstGeom>
          <a:gradFill>
            <a:gsLst>
              <a:gs pos="0">
                <a:srgbClr val="D5E6EC"/>
              </a:gs>
              <a:gs pos="69000">
                <a:srgbClr val="D5E6EC"/>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4"/>
          <p:cNvSpPr txBox="1"/>
          <p:nvPr/>
        </p:nvSpPr>
        <p:spPr>
          <a:xfrm>
            <a:off x="1086385" y="3824219"/>
            <a:ext cx="4584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accent1"/>
                </a:solidFill>
                <a:latin typeface="Roboto"/>
                <a:ea typeface="Roboto"/>
                <a:cs typeface="Roboto"/>
                <a:sym typeface="Roboto"/>
              </a:rPr>
              <a:t>We’re Connected</a:t>
            </a:r>
            <a:endParaRPr sz="1400" b="0" i="0" u="none" strike="noStrike" cap="none">
              <a:solidFill>
                <a:schemeClr val="accent1"/>
              </a:solidFill>
              <a:latin typeface="Arial"/>
              <a:ea typeface="Arial"/>
              <a:cs typeface="Arial"/>
              <a:sym typeface="Arial"/>
            </a:endParaRPr>
          </a:p>
        </p:txBody>
      </p:sp>
      <p:sp>
        <p:nvSpPr>
          <p:cNvPr id="113" name="Google Shape;113;p4"/>
          <p:cNvSpPr/>
          <p:nvPr/>
        </p:nvSpPr>
        <p:spPr>
          <a:xfrm>
            <a:off x="7078068" y="3660890"/>
            <a:ext cx="4426360" cy="863269"/>
          </a:xfrm>
          <a:prstGeom prst="homePlate">
            <a:avLst>
              <a:gd name="adj" fmla="val 0"/>
            </a:avLst>
          </a:prstGeom>
          <a:gradFill>
            <a:gsLst>
              <a:gs pos="0">
                <a:srgbClr val="D5E6EC"/>
              </a:gs>
              <a:gs pos="48000">
                <a:srgbClr val="D5E6EC"/>
              </a:gs>
              <a:gs pos="100000">
                <a:srgbClr val="D5E6E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
          <p:cNvSpPr txBox="1"/>
          <p:nvPr/>
        </p:nvSpPr>
        <p:spPr>
          <a:xfrm>
            <a:off x="7230599" y="3768858"/>
            <a:ext cx="2359968"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accent1"/>
                </a:solidFill>
                <a:latin typeface="Roboto"/>
                <a:ea typeface="Roboto"/>
                <a:cs typeface="Roboto"/>
                <a:sym typeface="Roboto"/>
              </a:rPr>
              <a:t>£ Savings</a:t>
            </a:r>
            <a:endParaRPr sz="1400" b="0" i="0" u="none" strike="noStrike" cap="none">
              <a:solidFill>
                <a:schemeClr val="accent1"/>
              </a:solidFill>
              <a:latin typeface="Arial"/>
              <a:ea typeface="Arial"/>
              <a:cs typeface="Arial"/>
              <a:sym typeface="Arial"/>
            </a:endParaRPr>
          </a:p>
        </p:txBody>
      </p:sp>
      <p:pic>
        <p:nvPicPr>
          <p:cNvPr id="115" name="Google Shape;115;p4" descr="Person Holding White Printer Paper and Pen"/>
          <p:cNvPicPr preferRelativeResize="0"/>
          <p:nvPr/>
        </p:nvPicPr>
        <p:blipFill rotWithShape="1">
          <a:blip r:embed="rId6">
            <a:alphaModFix/>
          </a:blip>
          <a:srcRect l="978" t="41714" r="984" b="5165"/>
          <a:stretch/>
        </p:blipFill>
        <p:spPr>
          <a:xfrm>
            <a:off x="13169630" y="2674135"/>
            <a:ext cx="5727600" cy="2068941"/>
          </a:xfrm>
          <a:prstGeom prst="rect">
            <a:avLst/>
          </a:prstGeom>
          <a:noFill/>
          <a:ln>
            <a:noFill/>
          </a:ln>
        </p:spPr>
      </p:pic>
      <p:sp>
        <p:nvSpPr>
          <p:cNvPr id="116" name="Google Shape;116;p4"/>
          <p:cNvSpPr/>
          <p:nvPr/>
        </p:nvSpPr>
        <p:spPr>
          <a:xfrm>
            <a:off x="13169927" y="3660890"/>
            <a:ext cx="4373793" cy="863269"/>
          </a:xfrm>
          <a:prstGeom prst="homePlate">
            <a:avLst>
              <a:gd name="adj" fmla="val 0"/>
            </a:avLst>
          </a:prstGeom>
          <a:gradFill>
            <a:gsLst>
              <a:gs pos="0">
                <a:srgbClr val="D5E6EC"/>
              </a:gs>
              <a:gs pos="48000">
                <a:srgbClr val="D5E6EC"/>
              </a:gs>
              <a:gs pos="100000">
                <a:srgbClr val="D5E6E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4"/>
          <p:cNvSpPr txBox="1"/>
          <p:nvPr/>
        </p:nvSpPr>
        <p:spPr>
          <a:xfrm>
            <a:off x="13322459" y="3768858"/>
            <a:ext cx="4584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accent1"/>
                </a:solidFill>
                <a:latin typeface="Roboto"/>
                <a:ea typeface="Roboto"/>
                <a:cs typeface="Roboto"/>
                <a:sym typeface="Roboto"/>
              </a:rPr>
              <a:t>Compliance</a:t>
            </a:r>
            <a:endParaRPr sz="1400" b="0" i="0" u="none" strike="noStrike" cap="none">
              <a:solidFill>
                <a:schemeClr val="accent1"/>
              </a:solidFill>
              <a:latin typeface="Arial"/>
              <a:ea typeface="Arial"/>
              <a:cs typeface="Arial"/>
              <a:sym typeface="Arial"/>
            </a:endParaRPr>
          </a:p>
        </p:txBody>
      </p:sp>
      <p:sp>
        <p:nvSpPr>
          <p:cNvPr id="118" name="Google Shape;118;p4"/>
          <p:cNvSpPr/>
          <p:nvPr/>
        </p:nvSpPr>
        <p:spPr>
          <a:xfrm>
            <a:off x="16986250" y="0"/>
            <a:ext cx="3917315" cy="2061210"/>
          </a:xfrm>
          <a:custGeom>
            <a:avLst/>
            <a:gdLst/>
            <a:ahLst/>
            <a:cxnLst/>
            <a:rect l="l" t="t" r="r" b="b"/>
            <a:pathLst>
              <a:path w="3917315" h="2061210" extrusionOk="0">
                <a:moveTo>
                  <a:pt x="3917107" y="0"/>
                </a:moveTo>
                <a:lnTo>
                  <a:pt x="0" y="0"/>
                </a:lnTo>
                <a:lnTo>
                  <a:pt x="1958553" y="2060670"/>
                </a:lnTo>
                <a:lnTo>
                  <a:pt x="3917107"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
          <p:cNvSpPr txBox="1"/>
          <p:nvPr/>
        </p:nvSpPr>
        <p:spPr>
          <a:xfrm>
            <a:off x="16964986" y="10530653"/>
            <a:ext cx="2679000" cy="307800"/>
          </a:xfrm>
          <a:prstGeom prst="rect">
            <a:avLst/>
          </a:prstGeom>
          <a:noFill/>
          <a:ln>
            <a:noFill/>
          </a:ln>
        </p:spPr>
        <p:txBody>
          <a:bodyPr spcFirstLastPara="1" wrap="square" lIns="0" tIns="0" rIns="0" bIns="0" anchor="t" anchorCtr="0">
            <a:spAutoFit/>
          </a:bodyPr>
          <a:lstStyle/>
          <a:p>
            <a:pPr marL="12700" marR="0" lvl="0" indent="0" algn="ctr" rtl="0">
              <a:lnSpc>
                <a:spcPct val="145312"/>
              </a:lnSpc>
              <a:spcBef>
                <a:spcPts val="0"/>
              </a:spcBef>
              <a:spcAft>
                <a:spcPts val="0"/>
              </a:spcAft>
              <a:buClr>
                <a:srgbClr val="000000"/>
              </a:buClr>
              <a:buSzPts val="2000"/>
              <a:buFont typeface="Arial"/>
              <a:buNone/>
            </a:pPr>
            <a:r>
              <a:rPr lang="en-GB" sz="2000" b="0" i="0" u="none" strike="noStrike" cap="none">
                <a:solidFill>
                  <a:schemeClr val="lt1"/>
                </a:solidFill>
                <a:latin typeface="Roboto"/>
                <a:ea typeface="Roboto"/>
                <a:cs typeface="Roboto"/>
                <a:sym typeface="Roboto"/>
              </a:rPr>
              <a:t>k</a:t>
            </a:r>
            <a:endParaRPr sz="1800" b="0" i="0" u="none" strike="noStrike" cap="none">
              <a:solidFill>
                <a:srgbClr val="000000"/>
              </a:solidFill>
              <a:latin typeface="Arial"/>
              <a:ea typeface="Arial"/>
              <a:cs typeface="Arial"/>
              <a:sym typeface="Arial"/>
            </a:endParaRPr>
          </a:p>
        </p:txBody>
      </p:sp>
      <p:grpSp>
        <p:nvGrpSpPr>
          <p:cNvPr id="120" name="Google Shape;120;p4"/>
          <p:cNvGrpSpPr/>
          <p:nvPr/>
        </p:nvGrpSpPr>
        <p:grpSpPr>
          <a:xfrm>
            <a:off x="831852" y="10116914"/>
            <a:ext cx="4690385" cy="862650"/>
            <a:chOff x="270002" y="10105202"/>
            <a:chExt cx="4690385" cy="862650"/>
          </a:xfrm>
        </p:grpSpPr>
        <p:pic>
          <p:nvPicPr>
            <p:cNvPr id="121" name="Google Shape;121;p4"/>
            <p:cNvPicPr preferRelativeResize="0"/>
            <p:nvPr/>
          </p:nvPicPr>
          <p:blipFill rotWithShape="1">
            <a:blip r:embed="rId7">
              <a:alphaModFix/>
            </a:blip>
            <a:srcRect/>
            <a:stretch/>
          </p:blipFill>
          <p:spPr>
            <a:xfrm>
              <a:off x="2874587" y="10161627"/>
              <a:ext cx="2085800" cy="749782"/>
            </a:xfrm>
            <a:prstGeom prst="rect">
              <a:avLst/>
            </a:prstGeom>
            <a:noFill/>
            <a:ln>
              <a:noFill/>
            </a:ln>
          </p:spPr>
        </p:pic>
        <p:pic>
          <p:nvPicPr>
            <p:cNvPr id="122" name="Google Shape;122;p4"/>
            <p:cNvPicPr preferRelativeResize="0"/>
            <p:nvPr/>
          </p:nvPicPr>
          <p:blipFill>
            <a:blip r:embed="rId8">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26"/>
        <p:cNvGrpSpPr/>
        <p:nvPr/>
      </p:nvGrpSpPr>
      <p:grpSpPr>
        <a:xfrm>
          <a:off x="0" y="0"/>
          <a:ext cx="0" cy="0"/>
          <a:chOff x="0" y="0"/>
          <a:chExt cx="0" cy="0"/>
        </a:xfrm>
      </p:grpSpPr>
      <p:pic>
        <p:nvPicPr>
          <p:cNvPr id="127" name="Google Shape;127;p15" descr="A picture containing road, truck, transport, concrete mixer&#10;&#10;Description automatically generated"/>
          <p:cNvPicPr preferRelativeResize="0"/>
          <p:nvPr/>
        </p:nvPicPr>
        <p:blipFill rotWithShape="1">
          <a:blip r:embed="rId3">
            <a:alphaModFix/>
          </a:blip>
          <a:srcRect l="27011" t="3" r="34493" b="-2"/>
          <a:stretch/>
        </p:blipFill>
        <p:spPr>
          <a:xfrm>
            <a:off x="13402739" y="-309997"/>
            <a:ext cx="6724286" cy="11645118"/>
          </a:xfrm>
          <a:prstGeom prst="rect">
            <a:avLst/>
          </a:prstGeom>
          <a:noFill/>
          <a:ln>
            <a:noFill/>
          </a:ln>
        </p:spPr>
      </p:pic>
      <p:sp>
        <p:nvSpPr>
          <p:cNvPr id="128" name="Google Shape;128;p15"/>
          <p:cNvSpPr/>
          <p:nvPr/>
        </p:nvSpPr>
        <p:spPr>
          <a:xfrm>
            <a:off x="8624313" y="8169053"/>
            <a:ext cx="9575165" cy="5775960"/>
          </a:xfrm>
          <a:custGeom>
            <a:avLst/>
            <a:gdLst/>
            <a:ahLst/>
            <a:cxnLst/>
            <a:rect l="l" t="t" r="r" b="b"/>
            <a:pathLst>
              <a:path w="9575165" h="5775959" extrusionOk="0">
                <a:moveTo>
                  <a:pt x="5335879" y="0"/>
                </a:moveTo>
                <a:lnTo>
                  <a:pt x="0" y="5775857"/>
                </a:lnTo>
                <a:lnTo>
                  <a:pt x="9574665" y="5775857"/>
                </a:lnTo>
                <a:lnTo>
                  <a:pt x="9574665" y="4588321"/>
                </a:lnTo>
                <a:lnTo>
                  <a:pt x="5335879"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15"/>
          <p:cNvSpPr/>
          <p:nvPr/>
        </p:nvSpPr>
        <p:spPr>
          <a:xfrm>
            <a:off x="9912575" y="9818917"/>
            <a:ext cx="2860040" cy="1503680"/>
          </a:xfrm>
          <a:custGeom>
            <a:avLst/>
            <a:gdLst/>
            <a:ahLst/>
            <a:cxnLst/>
            <a:rect l="l" t="t" r="r" b="b"/>
            <a:pathLst>
              <a:path w="2860040" h="1503679" extrusionOk="0">
                <a:moveTo>
                  <a:pt x="1429992" y="0"/>
                </a:moveTo>
                <a:lnTo>
                  <a:pt x="0" y="1503686"/>
                </a:lnTo>
                <a:lnTo>
                  <a:pt x="2859996" y="1503686"/>
                </a:lnTo>
                <a:lnTo>
                  <a:pt x="1429992" y="0"/>
                </a:lnTo>
                <a:close/>
              </a:path>
            </a:pathLst>
          </a:custGeom>
          <a:solidFill>
            <a:srgbClr val="457F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15"/>
          <p:cNvSpPr/>
          <p:nvPr/>
        </p:nvSpPr>
        <p:spPr>
          <a:xfrm rot="-5400000">
            <a:off x="13794891" y="5002987"/>
            <a:ext cx="6332134" cy="6332134"/>
          </a:xfrm>
          <a:prstGeom prst="rtTriangle">
            <a:avLst/>
          </a:prstGeom>
          <a:solidFill>
            <a:srgbClr val="1E34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5"/>
          <p:cNvSpPr txBox="1"/>
          <p:nvPr/>
        </p:nvSpPr>
        <p:spPr>
          <a:xfrm>
            <a:off x="824053" y="2733647"/>
            <a:ext cx="11489100" cy="873600"/>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D4D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4D4D4D"/>
                </a:solidFill>
                <a:latin typeface="Roboto"/>
                <a:ea typeface="Roboto"/>
                <a:cs typeface="Roboto"/>
                <a:sym typeface="Roboto"/>
              </a:rPr>
              <a:t>However, ChamberCustoms Brokers have:</a:t>
            </a:r>
            <a:endParaRPr sz="1400" b="0" i="0" u="none" strike="noStrike" cap="none">
              <a:solidFill>
                <a:srgbClr val="000000"/>
              </a:solidFill>
              <a:latin typeface="Arial"/>
              <a:ea typeface="Arial"/>
              <a:cs typeface="Arial"/>
              <a:sym typeface="Arial"/>
            </a:endParaRPr>
          </a:p>
        </p:txBody>
      </p:sp>
      <p:sp>
        <p:nvSpPr>
          <p:cNvPr id="132" name="Google Shape;132;p15"/>
          <p:cNvSpPr txBox="1"/>
          <p:nvPr/>
        </p:nvSpPr>
        <p:spPr>
          <a:xfrm>
            <a:off x="824053" y="555910"/>
            <a:ext cx="12555900" cy="1813800"/>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Businesses typically turn to freight forwarders for their import and export needs</a:t>
            </a:r>
            <a:endParaRPr sz="4800" b="1" i="0" u="none" strike="noStrike" cap="none">
              <a:solidFill>
                <a:srgbClr val="1F3456"/>
              </a:solidFill>
              <a:latin typeface="Roboto"/>
              <a:ea typeface="Roboto"/>
              <a:cs typeface="Roboto"/>
              <a:sym typeface="Roboto"/>
            </a:endParaRPr>
          </a:p>
        </p:txBody>
      </p:sp>
      <p:sp>
        <p:nvSpPr>
          <p:cNvPr id="133" name="Google Shape;133;p15"/>
          <p:cNvSpPr/>
          <p:nvPr/>
        </p:nvSpPr>
        <p:spPr>
          <a:xfrm>
            <a:off x="12836805" y="0"/>
            <a:ext cx="3917315" cy="2061210"/>
          </a:xfrm>
          <a:custGeom>
            <a:avLst/>
            <a:gdLst/>
            <a:ahLst/>
            <a:cxnLst/>
            <a:rect l="l" t="t" r="r" b="b"/>
            <a:pathLst>
              <a:path w="3917315" h="2061210" extrusionOk="0">
                <a:moveTo>
                  <a:pt x="3917107" y="0"/>
                </a:moveTo>
                <a:lnTo>
                  <a:pt x="0" y="0"/>
                </a:lnTo>
                <a:lnTo>
                  <a:pt x="1958553" y="2060670"/>
                </a:lnTo>
                <a:lnTo>
                  <a:pt x="3917107"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15"/>
          <p:cNvSpPr/>
          <p:nvPr/>
        </p:nvSpPr>
        <p:spPr>
          <a:xfrm>
            <a:off x="824092" y="8221326"/>
            <a:ext cx="114891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accent4"/>
                </a:solidFill>
                <a:latin typeface="Roboto"/>
                <a:ea typeface="Roboto"/>
                <a:cs typeface="Roboto"/>
                <a:sym typeface="Roboto"/>
              </a:rPr>
              <a:t>Stay efficient and compliant with ChamberCustoms - the only customs broker with direct links to all air, sea and land port terminals in the UK. </a:t>
            </a:r>
            <a:endParaRPr sz="2800" b="0" i="0" u="none" strike="noStrike" cap="none">
              <a:solidFill>
                <a:srgbClr val="000000"/>
              </a:solidFill>
              <a:latin typeface="Arial"/>
              <a:ea typeface="Arial"/>
              <a:cs typeface="Arial"/>
              <a:sym typeface="Arial"/>
            </a:endParaRPr>
          </a:p>
        </p:txBody>
      </p:sp>
      <p:sp>
        <p:nvSpPr>
          <p:cNvPr id="135" name="Google Shape;135;p15"/>
          <p:cNvSpPr/>
          <p:nvPr/>
        </p:nvSpPr>
        <p:spPr>
          <a:xfrm>
            <a:off x="8632532" y="5568803"/>
            <a:ext cx="3391800" cy="163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4D4D4D"/>
                </a:solidFill>
                <a:latin typeface="Roboto"/>
                <a:ea typeface="Roboto"/>
                <a:cs typeface="Roboto"/>
                <a:sym typeface="Roboto"/>
              </a:rPr>
              <a:t>Can identify opportunities for discounts and minimising lines on your customs declarations - which can save you money. </a:t>
            </a:r>
            <a:endParaRPr sz="1400" b="0" i="0" u="none" strike="noStrike" cap="none">
              <a:solidFill>
                <a:srgbClr val="000000"/>
              </a:solidFill>
              <a:latin typeface="Arial"/>
              <a:ea typeface="Arial"/>
              <a:cs typeface="Arial"/>
              <a:sym typeface="Arial"/>
            </a:endParaRPr>
          </a:p>
        </p:txBody>
      </p:sp>
      <p:sp>
        <p:nvSpPr>
          <p:cNvPr id="136" name="Google Shape;136;p15"/>
          <p:cNvSpPr/>
          <p:nvPr/>
        </p:nvSpPr>
        <p:spPr>
          <a:xfrm>
            <a:off x="4898503" y="5568803"/>
            <a:ext cx="33420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4D4D4D"/>
                </a:solidFill>
                <a:latin typeface="Roboto"/>
                <a:ea typeface="Roboto"/>
                <a:cs typeface="Roboto"/>
                <a:sym typeface="Roboto"/>
              </a:rPr>
              <a:t>Understand the complexities of different customs unions and rules of origin</a:t>
            </a:r>
            <a:endParaRPr sz="1400" b="0" i="0" u="none" strike="noStrike" cap="none">
              <a:solidFill>
                <a:srgbClr val="000000"/>
              </a:solidFill>
              <a:latin typeface="Arial"/>
              <a:ea typeface="Arial"/>
              <a:cs typeface="Arial"/>
              <a:sym typeface="Arial"/>
            </a:endParaRPr>
          </a:p>
        </p:txBody>
      </p:sp>
      <p:sp>
        <p:nvSpPr>
          <p:cNvPr id="137" name="Google Shape;137;p15"/>
          <p:cNvSpPr/>
          <p:nvPr/>
        </p:nvSpPr>
        <p:spPr>
          <a:xfrm>
            <a:off x="794978" y="5568803"/>
            <a:ext cx="37113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4D4D4D"/>
                </a:solidFill>
                <a:latin typeface="Roboto"/>
                <a:ea typeface="Roboto"/>
                <a:cs typeface="Roboto"/>
                <a:sym typeface="Roboto"/>
              </a:rPr>
              <a:t>Added experience and expertise to complete your customs declarations and transit documents</a:t>
            </a:r>
            <a:endParaRPr sz="1400" b="0" i="0" u="none" strike="noStrike" cap="none">
              <a:solidFill>
                <a:srgbClr val="000000"/>
              </a:solidFill>
              <a:latin typeface="Arial"/>
              <a:ea typeface="Arial"/>
              <a:cs typeface="Arial"/>
              <a:sym typeface="Arial"/>
            </a:endParaRPr>
          </a:p>
        </p:txBody>
      </p:sp>
      <p:pic>
        <p:nvPicPr>
          <p:cNvPr id="138" name="Google Shape;138;p15"/>
          <p:cNvPicPr preferRelativeResize="0"/>
          <p:nvPr/>
        </p:nvPicPr>
        <p:blipFill rotWithShape="1">
          <a:blip r:embed="rId4">
            <a:alphaModFix/>
          </a:blip>
          <a:srcRect/>
          <a:stretch/>
        </p:blipFill>
        <p:spPr>
          <a:xfrm>
            <a:off x="9883500" y="4438584"/>
            <a:ext cx="965200" cy="965200"/>
          </a:xfrm>
          <a:prstGeom prst="rect">
            <a:avLst/>
          </a:prstGeom>
          <a:noFill/>
          <a:ln>
            <a:noFill/>
          </a:ln>
        </p:spPr>
      </p:pic>
      <p:pic>
        <p:nvPicPr>
          <p:cNvPr id="139" name="Google Shape;139;p15"/>
          <p:cNvPicPr preferRelativeResize="0"/>
          <p:nvPr/>
        </p:nvPicPr>
        <p:blipFill rotWithShape="1">
          <a:blip r:embed="rId5">
            <a:alphaModFix/>
          </a:blip>
          <a:srcRect/>
          <a:stretch/>
        </p:blipFill>
        <p:spPr>
          <a:xfrm>
            <a:off x="1910780" y="4406734"/>
            <a:ext cx="1479767" cy="1028900"/>
          </a:xfrm>
          <a:prstGeom prst="rect">
            <a:avLst/>
          </a:prstGeom>
          <a:noFill/>
          <a:ln>
            <a:noFill/>
          </a:ln>
        </p:spPr>
      </p:pic>
      <p:pic>
        <p:nvPicPr>
          <p:cNvPr id="140" name="Google Shape;140;p15"/>
          <p:cNvPicPr preferRelativeResize="0"/>
          <p:nvPr/>
        </p:nvPicPr>
        <p:blipFill rotWithShape="1">
          <a:blip r:embed="rId6">
            <a:alphaModFix/>
          </a:blip>
          <a:srcRect/>
          <a:stretch/>
        </p:blipFill>
        <p:spPr>
          <a:xfrm>
            <a:off x="6042222" y="4423916"/>
            <a:ext cx="994538" cy="994538"/>
          </a:xfrm>
          <a:prstGeom prst="rect">
            <a:avLst/>
          </a:prstGeom>
          <a:noFill/>
          <a:ln>
            <a:noFill/>
          </a:ln>
        </p:spPr>
      </p:pic>
      <p:grpSp>
        <p:nvGrpSpPr>
          <p:cNvPr id="141" name="Google Shape;141;p15"/>
          <p:cNvGrpSpPr/>
          <p:nvPr/>
        </p:nvGrpSpPr>
        <p:grpSpPr>
          <a:xfrm>
            <a:off x="794977" y="10139427"/>
            <a:ext cx="4690385" cy="862650"/>
            <a:chOff x="270002" y="10105202"/>
            <a:chExt cx="4690385" cy="862650"/>
          </a:xfrm>
        </p:grpSpPr>
        <p:pic>
          <p:nvPicPr>
            <p:cNvPr id="142" name="Google Shape;142;p15"/>
            <p:cNvPicPr preferRelativeResize="0"/>
            <p:nvPr/>
          </p:nvPicPr>
          <p:blipFill rotWithShape="1">
            <a:blip r:embed="rId7">
              <a:alphaModFix/>
            </a:blip>
            <a:srcRect/>
            <a:stretch/>
          </p:blipFill>
          <p:spPr>
            <a:xfrm>
              <a:off x="2874587" y="10161627"/>
              <a:ext cx="2085800" cy="749782"/>
            </a:xfrm>
            <a:prstGeom prst="rect">
              <a:avLst/>
            </a:prstGeom>
            <a:noFill/>
            <a:ln>
              <a:noFill/>
            </a:ln>
          </p:spPr>
        </p:pic>
        <p:pic>
          <p:nvPicPr>
            <p:cNvPr id="143" name="Google Shape;143;p15"/>
            <p:cNvPicPr preferRelativeResize="0"/>
            <p:nvPr/>
          </p:nvPicPr>
          <p:blipFill>
            <a:blip r:embed="rId8">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p:nvPr/>
        </p:nvSpPr>
        <p:spPr>
          <a:xfrm>
            <a:off x="13818073" y="100177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27"/>
          <p:cNvSpPr/>
          <p:nvPr/>
        </p:nvSpPr>
        <p:spPr>
          <a:xfrm>
            <a:off x="15614650" y="85832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27"/>
          <p:cNvSpPr/>
          <p:nvPr/>
        </p:nvSpPr>
        <p:spPr>
          <a:xfrm>
            <a:off x="9290050" y="2538523"/>
            <a:ext cx="20104101"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7"/>
          <p:cNvSpPr txBox="1"/>
          <p:nvPr/>
        </p:nvSpPr>
        <p:spPr>
          <a:xfrm>
            <a:off x="831850" y="549969"/>
            <a:ext cx="17703285" cy="2998257"/>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ChamberCustoms are here to support you through the changes post-Brexit</a:t>
            </a:r>
            <a:endParaRPr sz="1400" b="0" i="0" u="none" strike="noStrike" cap="none">
              <a:solidFill>
                <a:srgbClr val="000000"/>
              </a:solidFill>
              <a:latin typeface="Arial"/>
              <a:ea typeface="Arial"/>
              <a:cs typeface="Arial"/>
              <a:sym typeface="Arial"/>
            </a:endParaRPr>
          </a:p>
          <a:p>
            <a:pPr marL="82550" marR="0" lvl="0" indent="0" algn="l" rtl="0">
              <a:lnSpc>
                <a:spcPct val="100000"/>
              </a:lnSpc>
              <a:spcBef>
                <a:spcPts val="1220"/>
              </a:spcBef>
              <a:spcAft>
                <a:spcPts val="0"/>
              </a:spcAft>
              <a:buClr>
                <a:srgbClr val="000000"/>
              </a:buClr>
              <a:buSzPts val="3350"/>
              <a:buFont typeface="Arial"/>
              <a:buNone/>
            </a:pPr>
            <a:r>
              <a:rPr lang="en-GB" sz="3350" b="0" i="0" u="none" strike="noStrike" cap="none">
                <a:solidFill>
                  <a:srgbClr val="457F91"/>
                </a:solidFill>
                <a:latin typeface="Roboto"/>
                <a:ea typeface="Roboto"/>
                <a:cs typeface="Roboto"/>
                <a:sym typeface="Roboto"/>
              </a:rPr>
              <a:t>How goods are cleared at the UK borders has changed and now involves more paperwork and know-how than ever before</a:t>
            </a:r>
            <a:endParaRPr sz="3350" b="0" i="0" u="none" strike="noStrike" cap="none">
              <a:solidFill>
                <a:srgbClr val="457F91"/>
              </a:solidFill>
              <a:latin typeface="Roboto"/>
              <a:ea typeface="Roboto"/>
              <a:cs typeface="Roboto"/>
              <a:sym typeface="Roboto"/>
            </a:endParaRPr>
          </a:p>
        </p:txBody>
      </p:sp>
      <p:sp>
        <p:nvSpPr>
          <p:cNvPr id="153" name="Google Shape;153;p27"/>
          <p:cNvSpPr txBox="1"/>
          <p:nvPr/>
        </p:nvSpPr>
        <p:spPr>
          <a:xfrm>
            <a:off x="16964986" y="10530653"/>
            <a:ext cx="2679000" cy="2772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endParaRPr sz="1800" b="0" i="0" u="none" strike="noStrike" cap="none">
              <a:solidFill>
                <a:srgbClr val="000000"/>
              </a:solidFill>
              <a:latin typeface="Arial"/>
              <a:ea typeface="Arial"/>
              <a:cs typeface="Arial"/>
              <a:sym typeface="Arial"/>
            </a:endParaRPr>
          </a:p>
        </p:txBody>
      </p:sp>
      <p:grpSp>
        <p:nvGrpSpPr>
          <p:cNvPr id="155" name="Google Shape;155;p27"/>
          <p:cNvGrpSpPr/>
          <p:nvPr/>
        </p:nvGrpSpPr>
        <p:grpSpPr>
          <a:xfrm>
            <a:off x="794977" y="10139427"/>
            <a:ext cx="4690385" cy="862650"/>
            <a:chOff x="270002" y="10105202"/>
            <a:chExt cx="4690385" cy="862650"/>
          </a:xfrm>
        </p:grpSpPr>
        <p:pic>
          <p:nvPicPr>
            <p:cNvPr id="156" name="Google Shape;156;p27"/>
            <p:cNvPicPr preferRelativeResize="0"/>
            <p:nvPr/>
          </p:nvPicPr>
          <p:blipFill rotWithShape="1">
            <a:blip r:embed="rId4">
              <a:alphaModFix/>
            </a:blip>
            <a:srcRect/>
            <a:stretch/>
          </p:blipFill>
          <p:spPr>
            <a:xfrm>
              <a:off x="2874587" y="10161627"/>
              <a:ext cx="2085800" cy="749782"/>
            </a:xfrm>
            <a:prstGeom prst="rect">
              <a:avLst/>
            </a:prstGeom>
            <a:noFill/>
            <a:ln>
              <a:noFill/>
            </a:ln>
          </p:spPr>
        </p:pic>
        <p:pic>
          <p:nvPicPr>
            <p:cNvPr id="157" name="Google Shape;157;p27"/>
            <p:cNvPicPr preferRelativeResize="0"/>
            <p:nvPr/>
          </p:nvPicPr>
          <p:blipFill>
            <a:blip r:embed="rId5">
              <a:alphaModFix/>
            </a:blip>
            <a:stretch>
              <a:fillRect/>
            </a:stretch>
          </p:blipFill>
          <p:spPr>
            <a:xfrm>
              <a:off x="270002" y="10105202"/>
              <a:ext cx="2604574" cy="862650"/>
            </a:xfrm>
            <a:prstGeom prst="rect">
              <a:avLst/>
            </a:prstGeom>
            <a:noFill/>
            <a:ln>
              <a:noFill/>
            </a:ln>
          </p:spPr>
        </p:pic>
      </p:grpSp>
      <p:pic>
        <p:nvPicPr>
          <p:cNvPr id="8" name="Online Media 7" title="ChamberCustoms - Glasgow Chamber of Commerce">
            <a:hlinkClick r:id="" action="ppaction://media"/>
            <a:extLst>
              <a:ext uri="{FF2B5EF4-FFF2-40B4-BE49-F238E27FC236}">
                <a16:creationId xmlns:a16="http://schemas.microsoft.com/office/drawing/2014/main" id="{3946D67A-7E71-4027-BAC5-C8693269C34A}"/>
              </a:ext>
            </a:extLst>
          </p:cNvPr>
          <p:cNvPicPr>
            <a:picLocks noRot="1" noChangeAspect="1"/>
          </p:cNvPicPr>
          <p:nvPr>
            <a:videoFile r:link="rId1"/>
          </p:nvPr>
        </p:nvPicPr>
        <p:blipFill>
          <a:blip r:embed="rId6"/>
          <a:stretch>
            <a:fillRect/>
          </a:stretch>
        </p:blipFill>
        <p:spPr>
          <a:xfrm>
            <a:off x="5079685" y="4098232"/>
            <a:ext cx="9207614" cy="5202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162" name="Google Shape;162;p8"/>
          <p:cNvSpPr/>
          <p:nvPr/>
        </p:nvSpPr>
        <p:spPr>
          <a:xfrm>
            <a:off x="701099" y="2319322"/>
            <a:ext cx="8913764" cy="6750537"/>
          </a:xfrm>
          <a:prstGeom prst="rect">
            <a:avLst/>
          </a:prstGeom>
          <a:solidFill>
            <a:schemeClr val="lt1"/>
          </a:solidFill>
          <a:ln>
            <a:noFill/>
          </a:ln>
          <a:effectLst>
            <a:outerShdw blurRad="203200" sx="102000" sy="102000" algn="ctr" rotWithShape="0">
              <a:srgbClr val="457F91">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8"/>
          <p:cNvSpPr/>
          <p:nvPr/>
        </p:nvSpPr>
        <p:spPr>
          <a:xfrm>
            <a:off x="10052050" y="2319322"/>
            <a:ext cx="9350951" cy="6750537"/>
          </a:xfrm>
          <a:prstGeom prst="rect">
            <a:avLst/>
          </a:prstGeom>
          <a:solidFill>
            <a:schemeClr val="lt1"/>
          </a:solidFill>
          <a:ln>
            <a:noFill/>
          </a:ln>
          <a:effectLst>
            <a:outerShdw blurRad="203200" sx="102000" sy="102000" algn="ctr" rotWithShape="0">
              <a:srgbClr val="1E3456">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8"/>
          <p:cNvSpPr/>
          <p:nvPr/>
        </p:nvSpPr>
        <p:spPr>
          <a:xfrm>
            <a:off x="13665673" y="98653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8"/>
          <p:cNvSpPr/>
          <p:nvPr/>
        </p:nvSpPr>
        <p:spPr>
          <a:xfrm>
            <a:off x="15462250" y="84308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8"/>
          <p:cNvSpPr txBox="1"/>
          <p:nvPr/>
        </p:nvSpPr>
        <p:spPr>
          <a:xfrm>
            <a:off x="1407667" y="5529170"/>
            <a:ext cx="7448760" cy="3005295"/>
          </a:xfrm>
          <a:prstGeom prst="rect">
            <a:avLst/>
          </a:prstGeom>
          <a:noFill/>
          <a:ln>
            <a:noFill/>
          </a:ln>
        </p:spPr>
        <p:txBody>
          <a:bodyPr spcFirstLastPara="1" wrap="square" lIns="0" tIns="12050" rIns="0" bIns="0" anchor="t" anchorCtr="0">
            <a:spAutoFit/>
          </a:bodyPr>
          <a:lstStyle/>
          <a:p>
            <a:pPr marL="511175" marR="0" lvl="1" indent="-457200" algn="l" rtl="0">
              <a:lnSpc>
                <a:spcPct val="100000"/>
              </a:lnSpc>
              <a:spcBef>
                <a:spcPts val="0"/>
              </a:spcBef>
              <a:spcAft>
                <a:spcPts val="0"/>
              </a:spcAft>
              <a:buClr>
                <a:srgbClr val="457F91"/>
              </a:buClr>
              <a:buSzPts val="2550"/>
              <a:buFont typeface="Roboto"/>
              <a:buChar char="•"/>
            </a:pPr>
            <a:r>
              <a:rPr lang="en-GB" sz="2550" b="0" i="0" u="none" strike="noStrike" cap="none">
                <a:solidFill>
                  <a:srgbClr val="457F91"/>
                </a:solidFill>
                <a:latin typeface="Roboto"/>
                <a:ea typeface="Roboto"/>
                <a:cs typeface="Roboto"/>
                <a:sym typeface="Roboto"/>
              </a:rPr>
              <a:t>We will help you with port clearance of your Customs Declarations and Transit documents. </a:t>
            </a:r>
            <a:endParaRPr sz="1400" b="0" i="0" u="none" strike="noStrike" cap="none">
              <a:solidFill>
                <a:srgbClr val="000000"/>
              </a:solidFill>
              <a:latin typeface="Arial"/>
              <a:ea typeface="Arial"/>
              <a:cs typeface="Arial"/>
              <a:sym typeface="Arial"/>
            </a:endParaRPr>
          </a:p>
          <a:p>
            <a:pPr marL="511175" marR="0" lvl="1" indent="-457200" algn="l" rtl="0">
              <a:lnSpc>
                <a:spcPct val="100000"/>
              </a:lnSpc>
              <a:spcBef>
                <a:spcPts val="0"/>
              </a:spcBef>
              <a:spcAft>
                <a:spcPts val="0"/>
              </a:spcAft>
              <a:buClr>
                <a:srgbClr val="457F91"/>
              </a:buClr>
              <a:buSzPts val="2550"/>
              <a:buFont typeface="Roboto"/>
              <a:buChar char="•"/>
            </a:pPr>
            <a:r>
              <a:rPr lang="en-GB" sz="2550" b="0" i="0" u="none" strike="noStrike" cap="none">
                <a:solidFill>
                  <a:srgbClr val="457F91"/>
                </a:solidFill>
                <a:latin typeface="Roboto"/>
                <a:ea typeface="Roboto"/>
                <a:cs typeface="Roboto"/>
                <a:sym typeface="Roboto"/>
              </a:rPr>
              <a:t>We will give you direct access to our system through our Exabler portal.</a:t>
            </a:r>
            <a:endParaRPr sz="1400" b="0" i="0" u="none" strike="noStrike" cap="none">
              <a:solidFill>
                <a:srgbClr val="000000"/>
              </a:solidFill>
              <a:latin typeface="Arial"/>
              <a:ea typeface="Arial"/>
              <a:cs typeface="Arial"/>
              <a:sym typeface="Arial"/>
            </a:endParaRPr>
          </a:p>
          <a:p>
            <a:pPr marL="53975" marR="0" lvl="1" indent="0" algn="l" rtl="0">
              <a:lnSpc>
                <a:spcPct val="100000"/>
              </a:lnSpc>
              <a:spcBef>
                <a:spcPts val="0"/>
              </a:spcBef>
              <a:spcAft>
                <a:spcPts val="0"/>
              </a:spcAft>
              <a:buClr>
                <a:srgbClr val="000000"/>
              </a:buClr>
              <a:buSzPts val="1200"/>
              <a:buFont typeface="Arial"/>
              <a:buNone/>
            </a:pPr>
            <a:endParaRPr sz="1200" b="0" i="0" u="none" strike="noStrike" cap="none">
              <a:solidFill>
                <a:srgbClr val="457F91"/>
              </a:solidFill>
              <a:latin typeface="Roboto"/>
              <a:ea typeface="Roboto"/>
              <a:cs typeface="Roboto"/>
              <a:sym typeface="Roboto"/>
            </a:endParaRPr>
          </a:p>
          <a:p>
            <a:pPr marL="53975" marR="0" lvl="1" indent="0" algn="l" rtl="0">
              <a:lnSpc>
                <a:spcPct val="100000"/>
              </a:lnSpc>
              <a:spcBef>
                <a:spcPts val="0"/>
              </a:spcBef>
              <a:spcAft>
                <a:spcPts val="0"/>
              </a:spcAft>
              <a:buClr>
                <a:srgbClr val="000000"/>
              </a:buClr>
              <a:buSzPts val="2550"/>
              <a:buFont typeface="Arial"/>
              <a:buNone/>
            </a:pPr>
            <a:r>
              <a:rPr lang="en-GB" sz="2550" b="0" i="0" u="none" strike="noStrike" cap="none">
                <a:solidFill>
                  <a:srgbClr val="457F91"/>
                </a:solidFill>
                <a:latin typeface="Roboto"/>
                <a:ea typeface="Roboto"/>
                <a:cs typeface="Roboto"/>
                <a:sym typeface="Roboto"/>
              </a:rPr>
              <a:t>All you need to do is upload a spreadsheet of commodity codes and associated data for fast entry and clearance.</a:t>
            </a:r>
            <a:endParaRPr sz="1400" b="0" i="0" u="none" strike="noStrike" cap="none">
              <a:solidFill>
                <a:srgbClr val="000000"/>
              </a:solidFill>
              <a:latin typeface="Arial"/>
              <a:ea typeface="Arial"/>
              <a:cs typeface="Arial"/>
              <a:sym typeface="Arial"/>
            </a:endParaRPr>
          </a:p>
        </p:txBody>
      </p:sp>
      <p:sp>
        <p:nvSpPr>
          <p:cNvPr id="167" name="Google Shape;167;p8"/>
          <p:cNvSpPr txBox="1"/>
          <p:nvPr/>
        </p:nvSpPr>
        <p:spPr>
          <a:xfrm>
            <a:off x="11067148" y="5550590"/>
            <a:ext cx="7467600" cy="2385653"/>
          </a:xfrm>
          <a:prstGeom prst="rect">
            <a:avLst/>
          </a:prstGeom>
          <a:noFill/>
          <a:ln>
            <a:noFill/>
          </a:ln>
        </p:spPr>
        <p:txBody>
          <a:bodyPr spcFirstLastPara="1" wrap="square" lIns="0" tIns="12050" rIns="0" bIns="0" anchor="t" anchorCtr="0">
            <a:spAutoFit/>
          </a:bodyPr>
          <a:lstStyle/>
          <a:p>
            <a:pPr marL="469900" marR="180340" lvl="1" indent="-457200" algn="l" rtl="0">
              <a:lnSpc>
                <a:spcPct val="100899"/>
              </a:lnSpc>
              <a:spcBef>
                <a:spcPts val="0"/>
              </a:spcBef>
              <a:spcAft>
                <a:spcPts val="0"/>
              </a:spcAft>
              <a:buClr>
                <a:srgbClr val="1F3456"/>
              </a:buClr>
              <a:buSzPts val="2550"/>
              <a:buFont typeface="Roboto"/>
              <a:buChar char="•"/>
            </a:pPr>
            <a:r>
              <a:rPr lang="en-GB" sz="2550" b="0" i="0" u="none" strike="noStrike" cap="none">
                <a:solidFill>
                  <a:srgbClr val="1F3456"/>
                </a:solidFill>
                <a:latin typeface="Roboto"/>
                <a:ea typeface="Roboto"/>
                <a:cs typeface="Roboto"/>
                <a:sym typeface="Roboto"/>
              </a:rPr>
              <a:t>Once you’ve provided us with your commercial invoice, packing list, and any other supporting documents, we will file your customs declarations directly into HMRC. </a:t>
            </a:r>
            <a:endParaRPr sz="1400" b="0" i="0" u="none" strike="noStrike" cap="none">
              <a:solidFill>
                <a:srgbClr val="000000"/>
              </a:solidFill>
              <a:latin typeface="Arial"/>
              <a:ea typeface="Arial"/>
              <a:cs typeface="Arial"/>
              <a:sym typeface="Arial"/>
            </a:endParaRPr>
          </a:p>
          <a:p>
            <a:pPr marL="469900" marR="180340" lvl="1" indent="-457200" algn="l" rtl="0">
              <a:lnSpc>
                <a:spcPct val="100899"/>
              </a:lnSpc>
              <a:spcBef>
                <a:spcPts val="95"/>
              </a:spcBef>
              <a:spcAft>
                <a:spcPts val="0"/>
              </a:spcAft>
              <a:buClr>
                <a:srgbClr val="1F3456"/>
              </a:buClr>
              <a:buSzPts val="2550"/>
              <a:buFont typeface="Roboto"/>
              <a:buChar char="•"/>
            </a:pPr>
            <a:r>
              <a:rPr lang="en-GB" sz="2550" b="0" i="0" u="none" strike="noStrike" cap="none">
                <a:solidFill>
                  <a:srgbClr val="1F3456"/>
                </a:solidFill>
                <a:latin typeface="Roboto"/>
                <a:ea typeface="Roboto"/>
                <a:cs typeface="Roboto"/>
                <a:sym typeface="Roboto"/>
              </a:rPr>
              <a:t>We’ll confirm back once your goods have been cleared at the port. </a:t>
            </a:r>
            <a:endParaRPr sz="1400" b="0" i="0" u="none" strike="noStrike" cap="none">
              <a:solidFill>
                <a:srgbClr val="000000"/>
              </a:solidFill>
              <a:latin typeface="Arial"/>
              <a:ea typeface="Arial"/>
              <a:cs typeface="Arial"/>
              <a:sym typeface="Arial"/>
            </a:endParaRPr>
          </a:p>
        </p:txBody>
      </p:sp>
      <p:sp>
        <p:nvSpPr>
          <p:cNvPr id="168" name="Google Shape;168;p8"/>
          <p:cNvSpPr txBox="1"/>
          <p:nvPr/>
        </p:nvSpPr>
        <p:spPr>
          <a:xfrm>
            <a:off x="4681802" y="3524683"/>
            <a:ext cx="45843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457F91"/>
                </a:solidFill>
                <a:latin typeface="Roboto"/>
                <a:ea typeface="Roboto"/>
                <a:cs typeface="Roboto"/>
                <a:sym typeface="Roboto"/>
              </a:rPr>
              <a:t>Fast Track Customs Clearance</a:t>
            </a:r>
            <a:endParaRPr sz="1400" b="0" i="0" u="none" strike="noStrike" cap="none">
              <a:solidFill>
                <a:srgbClr val="000000"/>
              </a:solidFill>
              <a:latin typeface="Arial"/>
              <a:ea typeface="Arial"/>
              <a:cs typeface="Arial"/>
              <a:sym typeface="Arial"/>
            </a:endParaRPr>
          </a:p>
        </p:txBody>
      </p:sp>
      <p:sp>
        <p:nvSpPr>
          <p:cNvPr id="169" name="Google Shape;169;p8"/>
          <p:cNvSpPr txBox="1"/>
          <p:nvPr/>
        </p:nvSpPr>
        <p:spPr>
          <a:xfrm>
            <a:off x="13910794" y="3490600"/>
            <a:ext cx="51284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1E3456"/>
                </a:solidFill>
                <a:latin typeface="Roboto"/>
                <a:ea typeface="Roboto"/>
                <a:cs typeface="Roboto"/>
                <a:sym typeface="Roboto"/>
              </a:rPr>
              <a:t>Fully-Assisted Customs Clearance</a:t>
            </a:r>
            <a:endParaRPr sz="1400" b="0" i="0" u="none" strike="noStrike" cap="none">
              <a:solidFill>
                <a:srgbClr val="000000"/>
              </a:solidFill>
              <a:latin typeface="Arial"/>
              <a:ea typeface="Arial"/>
              <a:cs typeface="Arial"/>
              <a:sym typeface="Arial"/>
            </a:endParaRPr>
          </a:p>
        </p:txBody>
      </p:sp>
      <p:sp>
        <p:nvSpPr>
          <p:cNvPr id="170" name="Google Shape;170;p8"/>
          <p:cNvSpPr txBox="1"/>
          <p:nvPr/>
        </p:nvSpPr>
        <p:spPr>
          <a:xfrm>
            <a:off x="831850" y="553144"/>
            <a:ext cx="18982116" cy="1074638"/>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ChamberCustoms offers two Customs Brokerage options</a:t>
            </a:r>
            <a:endParaRPr sz="1400" b="0" i="0" u="none" strike="noStrike" cap="none">
              <a:solidFill>
                <a:srgbClr val="000000"/>
              </a:solidFill>
              <a:latin typeface="Arial"/>
              <a:ea typeface="Arial"/>
              <a:cs typeface="Arial"/>
              <a:sym typeface="Arial"/>
            </a:endParaRPr>
          </a:p>
        </p:txBody>
      </p:sp>
      <p:sp>
        <p:nvSpPr>
          <p:cNvPr id="171" name="Google Shape;171;p8"/>
          <p:cNvSpPr txBox="1"/>
          <p:nvPr/>
        </p:nvSpPr>
        <p:spPr>
          <a:xfrm>
            <a:off x="13896561" y="4544828"/>
            <a:ext cx="3810000" cy="449097"/>
          </a:xfrm>
          <a:prstGeom prst="rect">
            <a:avLst/>
          </a:prstGeom>
          <a:noFill/>
          <a:ln>
            <a:noFill/>
          </a:ln>
        </p:spPr>
        <p:txBody>
          <a:bodyPr spcFirstLastPara="1" wrap="square" lIns="91425" tIns="45700" rIns="91425" bIns="45700" anchor="t" anchorCtr="0">
            <a:spAutoFit/>
          </a:bodyPr>
          <a:lstStyle/>
          <a:p>
            <a:pPr marL="12700" marR="180340" lvl="1" indent="0" algn="l" rtl="0">
              <a:lnSpc>
                <a:spcPct val="100899"/>
              </a:lnSpc>
              <a:spcBef>
                <a:spcPts val="0"/>
              </a:spcBef>
              <a:spcAft>
                <a:spcPts val="0"/>
              </a:spcAft>
              <a:buClr>
                <a:srgbClr val="000000"/>
              </a:buClr>
              <a:buSzPts val="2400"/>
              <a:buFont typeface="Arial"/>
              <a:buNone/>
            </a:pPr>
            <a:r>
              <a:rPr lang="en-GB" sz="2400" b="0" i="0" u="none" strike="noStrike" cap="none">
                <a:solidFill>
                  <a:srgbClr val="1F3456"/>
                </a:solidFill>
                <a:latin typeface="Roboto"/>
                <a:ea typeface="Roboto"/>
                <a:cs typeface="Roboto"/>
                <a:sym typeface="Roboto"/>
              </a:rPr>
              <a:t>We’ll do it all for you!</a:t>
            </a:r>
            <a:endParaRPr sz="1400" b="0" i="0" u="none" strike="noStrike" cap="none">
              <a:solidFill>
                <a:srgbClr val="000000"/>
              </a:solidFill>
              <a:latin typeface="Arial"/>
              <a:ea typeface="Arial"/>
              <a:cs typeface="Arial"/>
              <a:sym typeface="Arial"/>
            </a:endParaRPr>
          </a:p>
        </p:txBody>
      </p:sp>
      <p:pic>
        <p:nvPicPr>
          <p:cNvPr id="172" name="Google Shape;172;p8"/>
          <p:cNvPicPr preferRelativeResize="0"/>
          <p:nvPr/>
        </p:nvPicPr>
        <p:blipFill rotWithShape="1">
          <a:blip r:embed="rId3">
            <a:alphaModFix/>
          </a:blip>
          <a:srcRect/>
          <a:stretch/>
        </p:blipFill>
        <p:spPr>
          <a:xfrm>
            <a:off x="1699578" y="2757905"/>
            <a:ext cx="2666140" cy="2193659"/>
          </a:xfrm>
          <a:prstGeom prst="rect">
            <a:avLst/>
          </a:prstGeom>
          <a:noFill/>
          <a:ln>
            <a:noFill/>
          </a:ln>
        </p:spPr>
      </p:pic>
      <p:pic>
        <p:nvPicPr>
          <p:cNvPr id="173" name="Google Shape;173;p8"/>
          <p:cNvPicPr preferRelativeResize="0"/>
          <p:nvPr/>
        </p:nvPicPr>
        <p:blipFill rotWithShape="1">
          <a:blip r:embed="rId4">
            <a:alphaModFix/>
          </a:blip>
          <a:srcRect/>
          <a:stretch/>
        </p:blipFill>
        <p:spPr>
          <a:xfrm>
            <a:off x="11059960" y="2857092"/>
            <a:ext cx="2618007" cy="2097789"/>
          </a:xfrm>
          <a:prstGeom prst="rect">
            <a:avLst/>
          </a:prstGeom>
          <a:noFill/>
          <a:ln>
            <a:noFill/>
          </a:ln>
        </p:spPr>
      </p:pic>
      <p:sp>
        <p:nvSpPr>
          <p:cNvPr id="174" name="Google Shape;174;p8"/>
          <p:cNvSpPr txBox="1"/>
          <p:nvPr/>
        </p:nvSpPr>
        <p:spPr>
          <a:xfrm>
            <a:off x="4694229" y="4544827"/>
            <a:ext cx="3810000" cy="449097"/>
          </a:xfrm>
          <a:prstGeom prst="rect">
            <a:avLst/>
          </a:prstGeom>
          <a:noFill/>
          <a:ln>
            <a:noFill/>
          </a:ln>
        </p:spPr>
        <p:txBody>
          <a:bodyPr spcFirstLastPara="1" wrap="square" lIns="91425" tIns="45700" rIns="91425" bIns="45700" anchor="t" anchorCtr="0">
            <a:spAutoFit/>
          </a:bodyPr>
          <a:lstStyle/>
          <a:p>
            <a:pPr marL="12700" marR="180340" lvl="1" indent="0" algn="l" rtl="0">
              <a:lnSpc>
                <a:spcPct val="100899"/>
              </a:lnSpc>
              <a:spcBef>
                <a:spcPts val="0"/>
              </a:spcBef>
              <a:spcAft>
                <a:spcPts val="0"/>
              </a:spcAft>
              <a:buClr>
                <a:srgbClr val="000000"/>
              </a:buClr>
              <a:buSzPts val="2400"/>
              <a:buFont typeface="Arial"/>
              <a:buNone/>
            </a:pPr>
            <a:r>
              <a:rPr lang="en-GB" sz="2400" b="0" i="0" u="none" strike="noStrike" cap="none">
                <a:solidFill>
                  <a:srgbClr val="457F91"/>
                </a:solidFill>
                <a:latin typeface="Roboto"/>
                <a:ea typeface="Roboto"/>
                <a:cs typeface="Roboto"/>
                <a:sym typeface="Roboto"/>
              </a:rPr>
              <a:t>We’ll guide you through</a:t>
            </a:r>
            <a:endParaRPr sz="1400" b="0" i="0" u="none" strike="noStrike" cap="none">
              <a:solidFill>
                <a:srgbClr val="000000"/>
              </a:solidFill>
              <a:latin typeface="Arial"/>
              <a:ea typeface="Arial"/>
              <a:cs typeface="Arial"/>
              <a:sym typeface="Arial"/>
            </a:endParaRPr>
          </a:p>
        </p:txBody>
      </p:sp>
      <p:sp>
        <p:nvSpPr>
          <p:cNvPr id="175" name="Google Shape;175;p8"/>
          <p:cNvSpPr txBox="1"/>
          <p:nvPr/>
        </p:nvSpPr>
        <p:spPr>
          <a:xfrm>
            <a:off x="16964986" y="10530653"/>
            <a:ext cx="2679000" cy="3078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r>
              <a:rPr lang="en-GB" sz="2000" b="0" i="0" u="none" strike="noStrike" cap="none">
                <a:solidFill>
                  <a:schemeClr val="lt1"/>
                </a:solidFill>
                <a:latin typeface="Roboto"/>
                <a:ea typeface="Roboto"/>
                <a:cs typeface="Roboto"/>
                <a:sym typeface="Roboto"/>
              </a:rPr>
              <a:t>k</a:t>
            </a:r>
            <a:endParaRPr sz="1800" b="0" i="0" u="none" strike="noStrike" cap="none">
              <a:solidFill>
                <a:srgbClr val="000000"/>
              </a:solidFill>
              <a:latin typeface="Arial"/>
              <a:ea typeface="Arial"/>
              <a:cs typeface="Arial"/>
              <a:sym typeface="Arial"/>
            </a:endParaRPr>
          </a:p>
        </p:txBody>
      </p:sp>
      <p:grpSp>
        <p:nvGrpSpPr>
          <p:cNvPr id="176" name="Google Shape;176;p8"/>
          <p:cNvGrpSpPr/>
          <p:nvPr/>
        </p:nvGrpSpPr>
        <p:grpSpPr>
          <a:xfrm>
            <a:off x="687452" y="9975802"/>
            <a:ext cx="4690385" cy="862650"/>
            <a:chOff x="270002" y="10105202"/>
            <a:chExt cx="4690385" cy="862650"/>
          </a:xfrm>
        </p:grpSpPr>
        <p:pic>
          <p:nvPicPr>
            <p:cNvPr id="177" name="Google Shape;177;p8"/>
            <p:cNvPicPr preferRelativeResize="0"/>
            <p:nvPr/>
          </p:nvPicPr>
          <p:blipFill rotWithShape="1">
            <a:blip r:embed="rId5">
              <a:alphaModFix/>
            </a:blip>
            <a:srcRect/>
            <a:stretch/>
          </p:blipFill>
          <p:spPr>
            <a:xfrm>
              <a:off x="2874587" y="10161627"/>
              <a:ext cx="2085800" cy="749782"/>
            </a:xfrm>
            <a:prstGeom prst="rect">
              <a:avLst/>
            </a:prstGeom>
            <a:noFill/>
            <a:ln>
              <a:noFill/>
            </a:ln>
          </p:spPr>
        </p:pic>
        <p:pic>
          <p:nvPicPr>
            <p:cNvPr id="178" name="Google Shape;178;p8"/>
            <p:cNvPicPr preferRelativeResize="0"/>
            <p:nvPr/>
          </p:nvPicPr>
          <p:blipFill>
            <a:blip r:embed="rId6">
              <a:alphaModFix/>
            </a:blip>
            <a:stretch>
              <a:fillRect/>
            </a:stretch>
          </p:blipFill>
          <p:spPr>
            <a:xfrm>
              <a:off x="270002" y="10105202"/>
              <a:ext cx="2604574" cy="86265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p:nvPr/>
        </p:nvSpPr>
        <p:spPr>
          <a:xfrm>
            <a:off x="0" y="0"/>
            <a:ext cx="20104101" cy="11308716"/>
          </a:xfrm>
          <a:prstGeom prst="rect">
            <a:avLst/>
          </a:prstGeom>
          <a:blipFill rotWithShape="1">
            <a:blip r:embed="rId3">
              <a:alphaModFix/>
            </a:blip>
            <a:stretch>
              <a:fillRect l="59" t="-23437" r="-6546" b="-2752"/>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9"/>
          <p:cNvSpPr/>
          <p:nvPr/>
        </p:nvSpPr>
        <p:spPr>
          <a:xfrm>
            <a:off x="4" y="-84499"/>
            <a:ext cx="17001487" cy="11478346"/>
          </a:xfrm>
          <a:custGeom>
            <a:avLst/>
            <a:gdLst/>
            <a:ahLst/>
            <a:cxnLst/>
            <a:rect l="l" t="t" r="r" b="b"/>
            <a:pathLst>
              <a:path w="14438630" h="11308715" extrusionOk="0">
                <a:moveTo>
                  <a:pt x="14438173" y="0"/>
                </a:moveTo>
                <a:lnTo>
                  <a:pt x="0" y="0"/>
                </a:lnTo>
                <a:lnTo>
                  <a:pt x="0" y="11308556"/>
                </a:lnTo>
                <a:lnTo>
                  <a:pt x="3715991" y="11308556"/>
                </a:lnTo>
                <a:lnTo>
                  <a:pt x="14438173"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185" name="Google Shape;185;p9"/>
          <p:cNvSpPr/>
          <p:nvPr/>
        </p:nvSpPr>
        <p:spPr>
          <a:xfrm>
            <a:off x="3628" y="8016875"/>
            <a:ext cx="5708650" cy="4206229"/>
          </a:xfrm>
          <a:custGeom>
            <a:avLst/>
            <a:gdLst/>
            <a:ahLst/>
            <a:cxnLst/>
            <a:rect l="l" t="t" r="r" b="b"/>
            <a:pathLst>
              <a:path w="6376670" h="4448175" extrusionOk="0">
                <a:moveTo>
                  <a:pt x="2146527" y="0"/>
                </a:moveTo>
                <a:lnTo>
                  <a:pt x="0" y="2257137"/>
                </a:lnTo>
                <a:lnTo>
                  <a:pt x="0" y="4448032"/>
                </a:lnTo>
                <a:lnTo>
                  <a:pt x="6376593" y="4448032"/>
                </a:lnTo>
                <a:lnTo>
                  <a:pt x="2146527"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9"/>
          <p:cNvSpPr/>
          <p:nvPr/>
        </p:nvSpPr>
        <p:spPr>
          <a:xfrm>
            <a:off x="11655997" y="6270727"/>
            <a:ext cx="8472170" cy="5051425"/>
          </a:xfrm>
          <a:custGeom>
            <a:avLst/>
            <a:gdLst/>
            <a:ahLst/>
            <a:cxnLst/>
            <a:rect l="l" t="t" r="r" b="b"/>
            <a:pathLst>
              <a:path w="8472169" h="5051425" extrusionOk="0">
                <a:moveTo>
                  <a:pt x="4744316" y="0"/>
                </a:moveTo>
                <a:lnTo>
                  <a:pt x="0" y="5051155"/>
                </a:lnTo>
                <a:lnTo>
                  <a:pt x="8471951" y="5051155"/>
                </a:lnTo>
                <a:lnTo>
                  <a:pt x="8471951" y="3968718"/>
                </a:lnTo>
                <a:lnTo>
                  <a:pt x="4744316" y="0"/>
                </a:lnTo>
                <a:close/>
              </a:path>
            </a:pathLst>
          </a:custGeom>
          <a:solidFill>
            <a:srgbClr val="9BB3C0">
              <a:alpha val="7372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9"/>
          <p:cNvSpPr/>
          <p:nvPr/>
        </p:nvSpPr>
        <p:spPr>
          <a:xfrm>
            <a:off x="15187453" y="-22225"/>
            <a:ext cx="5664200" cy="2978150"/>
          </a:xfrm>
          <a:custGeom>
            <a:avLst/>
            <a:gdLst/>
            <a:ahLst/>
            <a:cxnLst/>
            <a:rect l="l" t="t" r="r" b="b"/>
            <a:pathLst>
              <a:path w="5664200" h="2978150" extrusionOk="0">
                <a:moveTo>
                  <a:pt x="5663978" y="0"/>
                </a:moveTo>
                <a:lnTo>
                  <a:pt x="0" y="0"/>
                </a:lnTo>
                <a:lnTo>
                  <a:pt x="2831989" y="2977919"/>
                </a:lnTo>
                <a:lnTo>
                  <a:pt x="5663978" y="0"/>
                </a:lnTo>
                <a:close/>
              </a:path>
            </a:pathLst>
          </a:custGeom>
          <a:solidFill>
            <a:srgbClr val="ADCE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8" name="Google Shape;188;p9"/>
          <p:cNvPicPr preferRelativeResize="0"/>
          <p:nvPr/>
        </p:nvPicPr>
        <p:blipFill rotWithShape="1">
          <a:blip r:embed="rId4">
            <a:alphaModFix/>
          </a:blip>
          <a:srcRect/>
          <a:stretch/>
        </p:blipFill>
        <p:spPr>
          <a:xfrm>
            <a:off x="1289050" y="2450352"/>
            <a:ext cx="5384576" cy="1928972"/>
          </a:xfrm>
          <a:prstGeom prst="rect">
            <a:avLst/>
          </a:prstGeom>
          <a:noFill/>
          <a:ln>
            <a:noFill/>
          </a:ln>
        </p:spPr>
      </p:pic>
      <p:sp>
        <p:nvSpPr>
          <p:cNvPr id="189" name="Google Shape;189;p9"/>
          <p:cNvSpPr txBox="1"/>
          <p:nvPr/>
        </p:nvSpPr>
        <p:spPr>
          <a:xfrm>
            <a:off x="1289050" y="4130675"/>
            <a:ext cx="8001000" cy="3638400"/>
          </a:xfrm>
          <a:prstGeom prst="rect">
            <a:avLst/>
          </a:prstGeom>
          <a:noFill/>
          <a:ln>
            <a:noFill/>
          </a:ln>
        </p:spPr>
        <p:txBody>
          <a:bodyPr spcFirstLastPara="1" wrap="square" lIns="0" tIns="310500" rIns="0" bIns="0" anchor="t" anchorCtr="0">
            <a:spAutoFit/>
          </a:bodyPr>
          <a:lstStyle/>
          <a:p>
            <a:pPr marL="12700" marR="0" lvl="0" indent="0" algn="l" rtl="0">
              <a:lnSpc>
                <a:spcPct val="100000"/>
              </a:lnSpc>
              <a:spcBef>
                <a:spcPts val="0"/>
              </a:spcBef>
              <a:spcAft>
                <a:spcPts val="0"/>
              </a:spcAft>
              <a:buClr>
                <a:srgbClr val="000000"/>
              </a:buClr>
              <a:buSzPts val="5400"/>
              <a:buFont typeface="Arial"/>
              <a:buNone/>
            </a:pPr>
            <a:endParaRPr sz="5400" b="1">
              <a:solidFill>
                <a:schemeClr val="lt1"/>
              </a:solidFill>
              <a:latin typeface="Roboto"/>
              <a:ea typeface="Roboto"/>
              <a:cs typeface="Roboto"/>
              <a:sym typeface="Roboto"/>
            </a:endParaRPr>
          </a:p>
          <a:p>
            <a:pPr marL="12700" marR="0" lvl="0" indent="0" algn="l" rtl="0">
              <a:lnSpc>
                <a:spcPct val="100000"/>
              </a:lnSpc>
              <a:spcBef>
                <a:spcPts val="0"/>
              </a:spcBef>
              <a:spcAft>
                <a:spcPts val="0"/>
              </a:spcAft>
              <a:buClr>
                <a:srgbClr val="000000"/>
              </a:buClr>
              <a:buSzPts val="5400"/>
              <a:buFont typeface="Arial"/>
              <a:buNone/>
            </a:pPr>
            <a:r>
              <a:rPr lang="en-GB" sz="5400" b="1" i="0" u="none" strike="noStrike" cap="none">
                <a:solidFill>
                  <a:schemeClr val="lt1"/>
                </a:solidFill>
                <a:latin typeface="Roboto"/>
                <a:ea typeface="Roboto"/>
                <a:cs typeface="Roboto"/>
                <a:sym typeface="Roboto"/>
              </a:rPr>
              <a:t>Other ways we can support your trading business</a:t>
            </a:r>
            <a:endParaRPr sz="2400" b="1" i="0" u="none" strike="noStrike" cap="none">
              <a:solidFill>
                <a:schemeClr val="lt1"/>
              </a:solidFill>
              <a:latin typeface="Roboto"/>
              <a:ea typeface="Roboto"/>
              <a:cs typeface="Roboto"/>
              <a:sym typeface="Roboto"/>
            </a:endParaRPr>
          </a:p>
        </p:txBody>
      </p:sp>
      <p:sp>
        <p:nvSpPr>
          <p:cNvPr id="190" name="Google Shape;190;p9"/>
          <p:cNvSpPr txBox="1"/>
          <p:nvPr/>
        </p:nvSpPr>
        <p:spPr>
          <a:xfrm>
            <a:off x="16964986" y="10530653"/>
            <a:ext cx="2679000" cy="3078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r>
              <a:rPr lang="en-GB" sz="2000" b="0" i="0" u="none" strike="noStrike" cap="none">
                <a:solidFill>
                  <a:schemeClr val="lt1"/>
                </a:solidFill>
                <a:latin typeface="Roboto"/>
                <a:ea typeface="Roboto"/>
                <a:cs typeface="Roboto"/>
                <a:sym typeface="Roboto"/>
              </a:rPr>
              <a:t>c</a:t>
            </a:r>
            <a:endParaRPr sz="1800" b="0" i="0" u="none" strike="noStrike" cap="none">
              <a:solidFill>
                <a:srgbClr val="000000"/>
              </a:solidFill>
              <a:latin typeface="Arial"/>
              <a:ea typeface="Arial"/>
              <a:cs typeface="Arial"/>
              <a:sym typeface="Arial"/>
            </a:endParaRPr>
          </a:p>
        </p:txBody>
      </p:sp>
      <p:pic>
        <p:nvPicPr>
          <p:cNvPr id="191" name="Google Shape;191;p9"/>
          <p:cNvPicPr preferRelativeResize="0"/>
          <p:nvPr/>
        </p:nvPicPr>
        <p:blipFill rotWithShape="1">
          <a:blip r:embed="rId5">
            <a:alphaModFix/>
          </a:blip>
          <a:srcRect/>
          <a:stretch/>
        </p:blipFill>
        <p:spPr>
          <a:xfrm>
            <a:off x="964600" y="521399"/>
            <a:ext cx="5709016" cy="1890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1" descr="A city with tall buildings&#10;&#10;Description automatically generated with medium confidence"/>
          <p:cNvPicPr preferRelativeResize="0"/>
          <p:nvPr/>
        </p:nvPicPr>
        <p:blipFill rotWithShape="1">
          <a:blip r:embed="rId3">
            <a:alphaModFix/>
          </a:blip>
          <a:srcRect l="59977"/>
          <a:stretch/>
        </p:blipFill>
        <p:spPr>
          <a:xfrm>
            <a:off x="13402736" y="0"/>
            <a:ext cx="6789288" cy="11309350"/>
          </a:xfrm>
          <a:prstGeom prst="rect">
            <a:avLst/>
          </a:prstGeom>
          <a:noFill/>
          <a:ln>
            <a:noFill/>
          </a:ln>
        </p:spPr>
      </p:pic>
      <p:sp>
        <p:nvSpPr>
          <p:cNvPr id="197" name="Google Shape;197;p11"/>
          <p:cNvSpPr txBox="1"/>
          <p:nvPr/>
        </p:nvSpPr>
        <p:spPr>
          <a:xfrm>
            <a:off x="824053" y="2591245"/>
            <a:ext cx="11098790" cy="873316"/>
          </a:xfrm>
          <a:prstGeom prst="rect">
            <a:avLst/>
          </a:prstGeom>
          <a:noFill/>
          <a:ln>
            <a:noFill/>
          </a:ln>
        </p:spPr>
        <p:txBody>
          <a:bodyPr spcFirstLastPara="1" wrap="square" lIns="0" tIns="11425"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4D4D4D"/>
                </a:solidFill>
                <a:latin typeface="Roboto"/>
                <a:ea typeface="Roboto"/>
                <a:cs typeface="Roboto"/>
                <a:sym typeface="Roboto"/>
              </a:rPr>
              <a:t>At ChamberCustoms we offer a bespoke customs advice consultation service from industry experts with decades of experience.</a:t>
            </a:r>
            <a:endParaRPr sz="1400" b="0" i="0" u="none" strike="noStrike" cap="none">
              <a:solidFill>
                <a:srgbClr val="000000"/>
              </a:solidFill>
              <a:latin typeface="Arial"/>
              <a:ea typeface="Arial"/>
              <a:cs typeface="Arial"/>
              <a:sym typeface="Arial"/>
            </a:endParaRPr>
          </a:p>
        </p:txBody>
      </p:sp>
      <p:sp>
        <p:nvSpPr>
          <p:cNvPr id="198" name="Google Shape;198;p11"/>
          <p:cNvSpPr/>
          <p:nvPr/>
        </p:nvSpPr>
        <p:spPr>
          <a:xfrm>
            <a:off x="12597765" y="0"/>
            <a:ext cx="3871595" cy="2035810"/>
          </a:xfrm>
          <a:custGeom>
            <a:avLst/>
            <a:gdLst/>
            <a:ahLst/>
            <a:cxnLst/>
            <a:rect l="l" t="t" r="r" b="b"/>
            <a:pathLst>
              <a:path w="3871594" h="2035810" extrusionOk="0">
                <a:moveTo>
                  <a:pt x="3871572" y="0"/>
                </a:moveTo>
                <a:lnTo>
                  <a:pt x="0" y="0"/>
                </a:lnTo>
                <a:lnTo>
                  <a:pt x="1935786" y="2035540"/>
                </a:lnTo>
                <a:lnTo>
                  <a:pt x="3871572"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9" name="Google Shape;199;p11"/>
          <p:cNvPicPr preferRelativeResize="0"/>
          <p:nvPr/>
        </p:nvPicPr>
        <p:blipFill rotWithShape="1">
          <a:blip r:embed="rId4">
            <a:alphaModFix/>
          </a:blip>
          <a:srcRect/>
          <a:stretch/>
        </p:blipFill>
        <p:spPr>
          <a:xfrm>
            <a:off x="9218500" y="3849074"/>
            <a:ext cx="865638" cy="867755"/>
          </a:xfrm>
          <a:prstGeom prst="rect">
            <a:avLst/>
          </a:prstGeom>
          <a:noFill/>
          <a:ln>
            <a:noFill/>
          </a:ln>
        </p:spPr>
      </p:pic>
      <p:pic>
        <p:nvPicPr>
          <p:cNvPr id="200" name="Google Shape;200;p11"/>
          <p:cNvPicPr preferRelativeResize="0"/>
          <p:nvPr/>
        </p:nvPicPr>
        <p:blipFill rotWithShape="1">
          <a:blip r:embed="rId5">
            <a:alphaModFix/>
          </a:blip>
          <a:srcRect/>
          <a:stretch/>
        </p:blipFill>
        <p:spPr>
          <a:xfrm>
            <a:off x="5128281" y="3781140"/>
            <a:ext cx="634943" cy="956647"/>
          </a:xfrm>
          <a:prstGeom prst="rect">
            <a:avLst/>
          </a:prstGeom>
          <a:noFill/>
          <a:ln>
            <a:noFill/>
          </a:ln>
        </p:spPr>
      </p:pic>
      <p:pic>
        <p:nvPicPr>
          <p:cNvPr id="201" name="Google Shape;201;p11"/>
          <p:cNvPicPr preferRelativeResize="0"/>
          <p:nvPr/>
        </p:nvPicPr>
        <p:blipFill rotWithShape="1">
          <a:blip r:embed="rId6">
            <a:alphaModFix/>
          </a:blip>
          <a:srcRect/>
          <a:stretch/>
        </p:blipFill>
        <p:spPr>
          <a:xfrm>
            <a:off x="1166474" y="3821965"/>
            <a:ext cx="867755" cy="867755"/>
          </a:xfrm>
          <a:prstGeom prst="rect">
            <a:avLst/>
          </a:prstGeom>
          <a:noFill/>
          <a:ln>
            <a:noFill/>
          </a:ln>
        </p:spPr>
      </p:pic>
      <p:sp>
        <p:nvSpPr>
          <p:cNvPr id="202" name="Google Shape;202;p11"/>
          <p:cNvSpPr txBox="1"/>
          <p:nvPr/>
        </p:nvSpPr>
        <p:spPr>
          <a:xfrm>
            <a:off x="2269700" y="3870367"/>
            <a:ext cx="21336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457F91"/>
                </a:solidFill>
                <a:latin typeface="Roboto"/>
                <a:ea typeface="Roboto"/>
                <a:cs typeface="Roboto"/>
                <a:sym typeface="Roboto"/>
              </a:rPr>
              <a:t>Advice &amp; Insights</a:t>
            </a:r>
            <a:endParaRPr sz="1400" b="0" i="0" u="none" strike="noStrike" cap="none">
              <a:solidFill>
                <a:srgbClr val="000000"/>
              </a:solidFill>
              <a:latin typeface="Arial"/>
              <a:ea typeface="Arial"/>
              <a:cs typeface="Arial"/>
              <a:sym typeface="Arial"/>
            </a:endParaRPr>
          </a:p>
        </p:txBody>
      </p:sp>
      <p:sp>
        <p:nvSpPr>
          <p:cNvPr id="203" name="Google Shape;203;p11"/>
          <p:cNvSpPr txBox="1"/>
          <p:nvPr/>
        </p:nvSpPr>
        <p:spPr>
          <a:xfrm>
            <a:off x="5887526" y="3925440"/>
            <a:ext cx="21336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457F91"/>
                </a:solidFill>
                <a:latin typeface="Roboto"/>
                <a:ea typeface="Roboto"/>
                <a:cs typeface="Roboto"/>
                <a:sym typeface="Roboto"/>
              </a:rPr>
              <a:t>HMRC Compliance</a:t>
            </a:r>
            <a:endParaRPr sz="1400" b="0" i="0" u="none" strike="noStrike" cap="none">
              <a:solidFill>
                <a:srgbClr val="000000"/>
              </a:solidFill>
              <a:latin typeface="Arial"/>
              <a:ea typeface="Arial"/>
              <a:cs typeface="Arial"/>
              <a:sym typeface="Arial"/>
            </a:endParaRPr>
          </a:p>
        </p:txBody>
      </p:sp>
      <p:sp>
        <p:nvSpPr>
          <p:cNvPr id="204" name="Google Shape;204;p11"/>
          <p:cNvSpPr txBox="1"/>
          <p:nvPr/>
        </p:nvSpPr>
        <p:spPr>
          <a:xfrm>
            <a:off x="10190451" y="3906790"/>
            <a:ext cx="21336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457F91"/>
                </a:solidFill>
                <a:latin typeface="Roboto"/>
                <a:ea typeface="Roboto"/>
                <a:cs typeface="Roboto"/>
                <a:sym typeface="Roboto"/>
              </a:rPr>
              <a:t>Discounts &amp; Efficiencies</a:t>
            </a:r>
            <a:endParaRPr sz="1400" b="0" i="0" u="none" strike="noStrike" cap="none">
              <a:solidFill>
                <a:srgbClr val="000000"/>
              </a:solidFill>
              <a:latin typeface="Arial"/>
              <a:ea typeface="Arial"/>
              <a:cs typeface="Arial"/>
              <a:sym typeface="Arial"/>
            </a:endParaRPr>
          </a:p>
        </p:txBody>
      </p:sp>
      <p:sp>
        <p:nvSpPr>
          <p:cNvPr id="205" name="Google Shape;205;p11"/>
          <p:cNvSpPr txBox="1"/>
          <p:nvPr/>
        </p:nvSpPr>
        <p:spPr>
          <a:xfrm>
            <a:off x="5017492" y="4874531"/>
            <a:ext cx="315381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D4D4D"/>
                </a:solidFill>
                <a:latin typeface="Roboto"/>
                <a:ea typeface="Roboto"/>
                <a:cs typeface="Roboto"/>
                <a:sym typeface="Roboto"/>
              </a:rPr>
              <a:t>We will ensure you are compliant with HMRC and overseas tax authorities.</a:t>
            </a:r>
            <a:endParaRPr sz="2000" b="0" i="0" u="none" strike="noStrike" cap="none">
              <a:solidFill>
                <a:schemeClr val="dk1"/>
              </a:solidFill>
              <a:latin typeface="Calibri"/>
              <a:ea typeface="Calibri"/>
              <a:cs typeface="Calibri"/>
              <a:sym typeface="Calibri"/>
            </a:endParaRPr>
          </a:p>
        </p:txBody>
      </p:sp>
      <p:sp>
        <p:nvSpPr>
          <p:cNvPr id="206" name="Google Shape;206;p11"/>
          <p:cNvSpPr txBox="1"/>
          <p:nvPr/>
        </p:nvSpPr>
        <p:spPr>
          <a:xfrm>
            <a:off x="9111295" y="4878967"/>
            <a:ext cx="321275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D4D4D"/>
                </a:solidFill>
                <a:latin typeface="Roboto"/>
                <a:ea typeface="Roboto"/>
                <a:cs typeface="Roboto"/>
                <a:sym typeface="Roboto"/>
              </a:rPr>
              <a:t>We take advantage of any discounts and efficiencies available to you.</a:t>
            </a:r>
            <a:endParaRPr sz="2000" b="0" i="0" u="none" strike="noStrike" cap="none">
              <a:solidFill>
                <a:schemeClr val="dk1"/>
              </a:solidFill>
              <a:latin typeface="Calibri"/>
              <a:ea typeface="Calibri"/>
              <a:cs typeface="Calibri"/>
              <a:sym typeface="Calibri"/>
            </a:endParaRPr>
          </a:p>
        </p:txBody>
      </p:sp>
      <p:sp>
        <p:nvSpPr>
          <p:cNvPr id="207" name="Google Shape;207;p11"/>
          <p:cNvSpPr txBox="1"/>
          <p:nvPr/>
        </p:nvSpPr>
        <p:spPr>
          <a:xfrm>
            <a:off x="950088" y="4874531"/>
            <a:ext cx="3207273"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D4D4D"/>
                </a:solidFill>
                <a:latin typeface="Roboto"/>
                <a:ea typeface="Roboto"/>
                <a:cs typeface="Roboto"/>
                <a:sym typeface="Roboto"/>
              </a:rPr>
              <a:t>Advice and insights from experts are specific to your business and your challenges. </a:t>
            </a:r>
            <a:endParaRPr sz="2000" b="0" i="0" u="none" strike="noStrike" cap="none">
              <a:solidFill>
                <a:schemeClr val="dk1"/>
              </a:solidFill>
              <a:latin typeface="Calibri"/>
              <a:ea typeface="Calibri"/>
              <a:cs typeface="Calibri"/>
              <a:sym typeface="Calibri"/>
            </a:endParaRPr>
          </a:p>
        </p:txBody>
      </p:sp>
      <p:sp>
        <p:nvSpPr>
          <p:cNvPr id="208" name="Google Shape;208;p11"/>
          <p:cNvSpPr/>
          <p:nvPr/>
        </p:nvSpPr>
        <p:spPr>
          <a:xfrm>
            <a:off x="824053" y="6557630"/>
            <a:ext cx="11701469" cy="2986789"/>
          </a:xfrm>
          <a:prstGeom prst="rect">
            <a:avLst/>
          </a:prstGeom>
          <a:solidFill>
            <a:srgbClr val="1E34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11"/>
          <p:cNvSpPr txBox="1"/>
          <p:nvPr/>
        </p:nvSpPr>
        <p:spPr>
          <a:xfrm>
            <a:off x="2028431" y="7031140"/>
            <a:ext cx="9318600" cy="319500"/>
          </a:xfrm>
          <a:prstGeom prst="rect">
            <a:avLst/>
          </a:prstGeom>
          <a:noFill/>
          <a:ln>
            <a:noFill/>
          </a:ln>
        </p:spPr>
        <p:txBody>
          <a:bodyPr spcFirstLastPara="1" wrap="square" lIns="0" tIns="11425"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boto"/>
                <a:ea typeface="Roboto"/>
                <a:cs typeface="Roboto"/>
                <a:sym typeface="Roboto"/>
              </a:rPr>
              <a:t>Two days of Customs Advisory Consultation service is typically split into:</a:t>
            </a:r>
            <a:endParaRPr sz="1400" b="0" i="0" u="none" strike="noStrike" cap="none">
              <a:solidFill>
                <a:srgbClr val="000000"/>
              </a:solidFill>
              <a:latin typeface="Arial"/>
              <a:ea typeface="Arial"/>
              <a:cs typeface="Arial"/>
              <a:sym typeface="Arial"/>
            </a:endParaRPr>
          </a:p>
        </p:txBody>
      </p:sp>
      <p:grpSp>
        <p:nvGrpSpPr>
          <p:cNvPr id="210" name="Google Shape;210;p11"/>
          <p:cNvGrpSpPr/>
          <p:nvPr/>
        </p:nvGrpSpPr>
        <p:grpSpPr>
          <a:xfrm>
            <a:off x="1333597" y="7792677"/>
            <a:ext cx="10708284" cy="1351623"/>
            <a:chOff x="1472714" y="7659841"/>
            <a:chExt cx="10708284" cy="1351623"/>
          </a:xfrm>
        </p:grpSpPr>
        <p:pic>
          <p:nvPicPr>
            <p:cNvPr id="211" name="Google Shape;211;p11"/>
            <p:cNvPicPr preferRelativeResize="0"/>
            <p:nvPr/>
          </p:nvPicPr>
          <p:blipFill rotWithShape="1">
            <a:blip r:embed="rId7">
              <a:alphaModFix/>
            </a:blip>
            <a:srcRect/>
            <a:stretch/>
          </p:blipFill>
          <p:spPr>
            <a:xfrm>
              <a:off x="8587430" y="8152451"/>
              <a:ext cx="654472" cy="654472"/>
            </a:xfrm>
            <a:prstGeom prst="rect">
              <a:avLst/>
            </a:prstGeom>
            <a:noFill/>
            <a:ln>
              <a:noFill/>
            </a:ln>
          </p:spPr>
        </p:pic>
        <p:pic>
          <p:nvPicPr>
            <p:cNvPr id="212" name="Google Shape;212;p11"/>
            <p:cNvPicPr preferRelativeResize="0"/>
            <p:nvPr/>
          </p:nvPicPr>
          <p:blipFill rotWithShape="1">
            <a:blip r:embed="rId8">
              <a:alphaModFix/>
            </a:blip>
            <a:srcRect/>
            <a:stretch/>
          </p:blipFill>
          <p:spPr>
            <a:xfrm>
              <a:off x="5008509" y="8157149"/>
              <a:ext cx="658897" cy="652389"/>
            </a:xfrm>
            <a:prstGeom prst="rect">
              <a:avLst/>
            </a:prstGeom>
            <a:noFill/>
            <a:ln>
              <a:noFill/>
            </a:ln>
          </p:spPr>
        </p:pic>
        <p:pic>
          <p:nvPicPr>
            <p:cNvPr id="213" name="Google Shape;213;p11"/>
            <p:cNvPicPr preferRelativeResize="0"/>
            <p:nvPr/>
          </p:nvPicPr>
          <p:blipFill rotWithShape="1">
            <a:blip r:embed="rId9">
              <a:alphaModFix/>
            </a:blip>
            <a:srcRect/>
            <a:stretch/>
          </p:blipFill>
          <p:spPr>
            <a:xfrm>
              <a:off x="1472714" y="8157149"/>
              <a:ext cx="648178" cy="649774"/>
            </a:xfrm>
            <a:prstGeom prst="rect">
              <a:avLst/>
            </a:prstGeom>
            <a:noFill/>
            <a:ln>
              <a:noFill/>
            </a:ln>
          </p:spPr>
        </p:pic>
        <p:sp>
          <p:nvSpPr>
            <p:cNvPr id="214" name="Google Shape;214;p11"/>
            <p:cNvSpPr/>
            <p:nvPr/>
          </p:nvSpPr>
          <p:spPr>
            <a:xfrm>
              <a:off x="1487719" y="7659841"/>
              <a:ext cx="258532" cy="258532"/>
            </a:xfrm>
            <a:prstGeom prst="ellipse">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11"/>
            <p:cNvSpPr/>
            <p:nvPr/>
          </p:nvSpPr>
          <p:spPr>
            <a:xfrm>
              <a:off x="5012231" y="7675963"/>
              <a:ext cx="258532" cy="258532"/>
            </a:xfrm>
            <a:prstGeom prst="ellipse">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11"/>
            <p:cNvSpPr/>
            <p:nvPr/>
          </p:nvSpPr>
          <p:spPr>
            <a:xfrm>
              <a:off x="8534158" y="7659841"/>
              <a:ext cx="258532" cy="258532"/>
            </a:xfrm>
            <a:prstGeom prst="ellipse">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11"/>
            <p:cNvSpPr txBox="1"/>
            <p:nvPr/>
          </p:nvSpPr>
          <p:spPr>
            <a:xfrm>
              <a:off x="2219065" y="8295021"/>
              <a:ext cx="193671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boto"/>
                  <a:ea typeface="Roboto"/>
                  <a:cs typeface="Roboto"/>
                  <a:sym typeface="Roboto"/>
                </a:rPr>
                <a:t>2 hour enquiry</a:t>
              </a:r>
              <a:endParaRPr sz="1400" b="0" i="0" u="none" strike="noStrike" cap="none">
                <a:solidFill>
                  <a:srgbClr val="000000"/>
                </a:solidFill>
                <a:latin typeface="Arial"/>
                <a:ea typeface="Arial"/>
                <a:cs typeface="Arial"/>
                <a:sym typeface="Arial"/>
              </a:endParaRPr>
            </a:p>
          </p:txBody>
        </p:sp>
        <p:sp>
          <p:nvSpPr>
            <p:cNvPr id="218" name="Google Shape;218;p11"/>
            <p:cNvSpPr txBox="1"/>
            <p:nvPr/>
          </p:nvSpPr>
          <p:spPr>
            <a:xfrm>
              <a:off x="5790233" y="8088134"/>
              <a:ext cx="261035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boto"/>
                  <a:ea typeface="Roboto"/>
                  <a:cs typeface="Roboto"/>
                  <a:sym typeface="Roboto"/>
                </a:rPr>
                <a:t>10 hours of research, analysis and report writing</a:t>
              </a:r>
              <a:endParaRPr sz="1400" b="0" i="0" u="none" strike="noStrike" cap="none">
                <a:solidFill>
                  <a:srgbClr val="000000"/>
                </a:solidFill>
                <a:latin typeface="Arial"/>
                <a:ea typeface="Arial"/>
                <a:cs typeface="Arial"/>
                <a:sym typeface="Arial"/>
              </a:endParaRPr>
            </a:p>
          </p:txBody>
        </p:sp>
        <p:sp>
          <p:nvSpPr>
            <p:cNvPr id="219" name="Google Shape;219;p11"/>
            <p:cNvSpPr txBox="1"/>
            <p:nvPr/>
          </p:nvSpPr>
          <p:spPr>
            <a:xfrm>
              <a:off x="9364729" y="8173316"/>
              <a:ext cx="281626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boto"/>
                  <a:ea typeface="Roboto"/>
                  <a:cs typeface="Roboto"/>
                  <a:sym typeface="Roboto"/>
                </a:rPr>
                <a:t>2 hours of presentation and Q&amp;A</a:t>
              </a:r>
              <a:endParaRPr sz="1400" b="0" i="0" u="none" strike="noStrike" cap="none">
                <a:solidFill>
                  <a:srgbClr val="000000"/>
                </a:solidFill>
                <a:latin typeface="Arial"/>
                <a:ea typeface="Arial"/>
                <a:cs typeface="Arial"/>
                <a:sym typeface="Arial"/>
              </a:endParaRPr>
            </a:p>
          </p:txBody>
        </p:sp>
        <p:cxnSp>
          <p:nvCxnSpPr>
            <p:cNvPr id="220" name="Google Shape;220;p11"/>
            <p:cNvCxnSpPr>
              <a:stCxn id="216" idx="6"/>
            </p:cNvCxnSpPr>
            <p:nvPr/>
          </p:nvCxnSpPr>
          <p:spPr>
            <a:xfrm>
              <a:off x="8792690" y="7789107"/>
              <a:ext cx="3053400" cy="16200"/>
            </a:xfrm>
            <a:prstGeom prst="straightConnector1">
              <a:avLst/>
            </a:prstGeom>
            <a:noFill/>
            <a:ln w="28575" cap="flat" cmpd="sng">
              <a:solidFill>
                <a:schemeClr val="lt1"/>
              </a:solidFill>
              <a:prstDash val="dash"/>
              <a:round/>
              <a:headEnd type="none" w="sm" len="sm"/>
              <a:tailEnd type="stealth" w="med" len="med"/>
            </a:ln>
          </p:spPr>
        </p:cxnSp>
        <p:cxnSp>
          <p:nvCxnSpPr>
            <p:cNvPr id="221" name="Google Shape;221;p11"/>
            <p:cNvCxnSpPr>
              <a:endCxn id="216" idx="2"/>
            </p:cNvCxnSpPr>
            <p:nvPr/>
          </p:nvCxnSpPr>
          <p:spPr>
            <a:xfrm>
              <a:off x="5270758" y="7781007"/>
              <a:ext cx="3263400" cy="8100"/>
            </a:xfrm>
            <a:prstGeom prst="straightConnector1">
              <a:avLst/>
            </a:prstGeom>
            <a:noFill/>
            <a:ln w="28575" cap="flat" cmpd="sng">
              <a:solidFill>
                <a:schemeClr val="lt1"/>
              </a:solidFill>
              <a:prstDash val="solid"/>
              <a:round/>
              <a:headEnd type="none" w="sm" len="sm"/>
              <a:tailEnd type="none" w="sm" len="sm"/>
            </a:ln>
          </p:spPr>
        </p:cxnSp>
        <p:cxnSp>
          <p:nvCxnSpPr>
            <p:cNvPr id="222" name="Google Shape;222;p11"/>
            <p:cNvCxnSpPr/>
            <p:nvPr/>
          </p:nvCxnSpPr>
          <p:spPr>
            <a:xfrm>
              <a:off x="1750890" y="7793137"/>
              <a:ext cx="3263395" cy="8061"/>
            </a:xfrm>
            <a:prstGeom prst="straightConnector1">
              <a:avLst/>
            </a:prstGeom>
            <a:noFill/>
            <a:ln w="28575" cap="flat" cmpd="sng">
              <a:solidFill>
                <a:schemeClr val="lt1"/>
              </a:solidFill>
              <a:prstDash val="solid"/>
              <a:round/>
              <a:headEnd type="none" w="sm" len="sm"/>
              <a:tailEnd type="none" w="sm" len="sm"/>
            </a:ln>
          </p:spPr>
        </p:cxnSp>
      </p:grpSp>
      <p:sp>
        <p:nvSpPr>
          <p:cNvPr id="223" name="Google Shape;223;p11"/>
          <p:cNvSpPr/>
          <p:nvPr/>
        </p:nvSpPr>
        <p:spPr>
          <a:xfrm>
            <a:off x="13665673" y="9865372"/>
            <a:ext cx="2858770" cy="1503680"/>
          </a:xfrm>
          <a:custGeom>
            <a:avLst/>
            <a:gdLst/>
            <a:ahLst/>
            <a:cxnLst/>
            <a:rect l="l" t="t" r="r" b="b"/>
            <a:pathLst>
              <a:path w="2858770" h="1503679" extrusionOk="0">
                <a:moveTo>
                  <a:pt x="1429175" y="0"/>
                </a:moveTo>
                <a:lnTo>
                  <a:pt x="0" y="1503686"/>
                </a:lnTo>
                <a:lnTo>
                  <a:pt x="2858350" y="1503686"/>
                </a:lnTo>
                <a:lnTo>
                  <a:pt x="1429175" y="0"/>
                </a:lnTo>
                <a:close/>
              </a:path>
            </a:pathLst>
          </a:custGeom>
          <a:solidFill>
            <a:srgbClr val="9BB3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11"/>
          <p:cNvSpPr/>
          <p:nvPr/>
        </p:nvSpPr>
        <p:spPr>
          <a:xfrm>
            <a:off x="15462250" y="8430895"/>
            <a:ext cx="5589905" cy="2938780"/>
          </a:xfrm>
          <a:custGeom>
            <a:avLst/>
            <a:gdLst/>
            <a:ahLst/>
            <a:cxnLst/>
            <a:rect l="l" t="t" r="r" b="b"/>
            <a:pathLst>
              <a:path w="5589905" h="2938779" extrusionOk="0">
                <a:moveTo>
                  <a:pt x="2794809" y="0"/>
                </a:moveTo>
                <a:lnTo>
                  <a:pt x="0" y="2938163"/>
                </a:lnTo>
                <a:lnTo>
                  <a:pt x="5589618" y="2938163"/>
                </a:lnTo>
                <a:lnTo>
                  <a:pt x="2794809" y="0"/>
                </a:lnTo>
                <a:close/>
              </a:path>
            </a:pathLst>
          </a:custGeom>
          <a:solidFill>
            <a:srgbClr val="1F34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11"/>
          <p:cNvSpPr/>
          <p:nvPr/>
        </p:nvSpPr>
        <p:spPr>
          <a:xfrm>
            <a:off x="13956100" y="1838775"/>
            <a:ext cx="5682600" cy="6592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11"/>
          <p:cNvSpPr txBox="1"/>
          <p:nvPr/>
        </p:nvSpPr>
        <p:spPr>
          <a:xfrm>
            <a:off x="14294800" y="1643500"/>
            <a:ext cx="5005200" cy="7896300"/>
          </a:xfrm>
          <a:prstGeom prst="rect">
            <a:avLst/>
          </a:prstGeom>
          <a:noFill/>
          <a:ln>
            <a:noFill/>
          </a:ln>
        </p:spPr>
        <p:txBody>
          <a:bodyPr spcFirstLastPara="1" wrap="square" lIns="0" tIns="16500" rIns="0" bIns="0" anchor="t" anchorCtr="0">
            <a:spAutoFit/>
          </a:bodyPr>
          <a:lstStyle/>
          <a:p>
            <a:pPr marL="0" lvl="0" indent="0" algn="l" rtl="0">
              <a:lnSpc>
                <a:spcPct val="115000"/>
              </a:lnSpc>
              <a:spcBef>
                <a:spcPts val="1200"/>
              </a:spcBef>
              <a:spcAft>
                <a:spcPts val="0"/>
              </a:spcAft>
              <a:buNone/>
            </a:pPr>
            <a:endParaRPr sz="2200">
              <a:solidFill>
                <a:srgbClr val="1E3456"/>
              </a:solidFill>
              <a:latin typeface="Roboto"/>
              <a:ea typeface="Roboto"/>
              <a:cs typeface="Roboto"/>
              <a:sym typeface="Roboto"/>
            </a:endParaRPr>
          </a:p>
          <a:p>
            <a:pPr marL="0" lvl="0" indent="0" algn="ctr" rtl="0">
              <a:lnSpc>
                <a:spcPct val="115000"/>
              </a:lnSpc>
              <a:spcBef>
                <a:spcPts val="1200"/>
              </a:spcBef>
              <a:spcAft>
                <a:spcPts val="0"/>
              </a:spcAft>
              <a:buNone/>
            </a:pPr>
            <a:r>
              <a:rPr lang="en-GB" sz="2200">
                <a:solidFill>
                  <a:srgbClr val="1E3456"/>
                </a:solidFill>
                <a:latin typeface="Roboto"/>
                <a:ea typeface="Roboto"/>
                <a:cs typeface="Roboto"/>
                <a:sym typeface="Roboto"/>
              </a:rPr>
              <a:t>‘Using Glasgow Chamber-Chamber Customs Service has been essential for our business post Brexit. We have been using the Chamber to complete both import and export declarations and the knowledge and responsiveness of the Chamber Team has been invaluable as we navigate the post Brexit world.</a:t>
            </a:r>
            <a:endParaRPr sz="2200">
              <a:solidFill>
                <a:srgbClr val="1E3456"/>
              </a:solidFill>
              <a:latin typeface="Roboto"/>
              <a:ea typeface="Roboto"/>
              <a:cs typeface="Roboto"/>
              <a:sym typeface="Roboto"/>
            </a:endParaRPr>
          </a:p>
          <a:p>
            <a:pPr marL="0" lvl="0" indent="0" algn="ctr" rtl="0">
              <a:lnSpc>
                <a:spcPct val="115000"/>
              </a:lnSpc>
              <a:spcBef>
                <a:spcPts val="1200"/>
              </a:spcBef>
              <a:spcAft>
                <a:spcPts val="0"/>
              </a:spcAft>
              <a:buNone/>
            </a:pPr>
            <a:r>
              <a:rPr lang="en-GB" sz="2200">
                <a:solidFill>
                  <a:srgbClr val="1E3456"/>
                </a:solidFill>
                <a:latin typeface="Roboto"/>
                <a:ea typeface="Roboto"/>
                <a:cs typeface="Roboto"/>
                <a:sym typeface="Roboto"/>
              </a:rPr>
              <a:t>I would have no hesitation in recommending the service to other businesses”.</a:t>
            </a:r>
            <a:endParaRPr sz="2200">
              <a:solidFill>
                <a:srgbClr val="1E3456"/>
              </a:solidFill>
              <a:latin typeface="Roboto"/>
              <a:ea typeface="Roboto"/>
              <a:cs typeface="Roboto"/>
              <a:sym typeface="Roboto"/>
            </a:endParaRPr>
          </a:p>
          <a:p>
            <a:pPr marL="0" lvl="0" indent="0" algn="ctr" rtl="0">
              <a:lnSpc>
                <a:spcPct val="100000"/>
              </a:lnSpc>
              <a:spcBef>
                <a:spcPts val="1200"/>
              </a:spcBef>
              <a:spcAft>
                <a:spcPts val="0"/>
              </a:spcAft>
              <a:buNone/>
            </a:pPr>
            <a:r>
              <a:rPr lang="en-GB" sz="2200">
                <a:solidFill>
                  <a:srgbClr val="1E3456"/>
                </a:solidFill>
                <a:latin typeface="Roboto"/>
                <a:ea typeface="Roboto"/>
                <a:cs typeface="Roboto"/>
                <a:sym typeface="Roboto"/>
              </a:rPr>
              <a:t>Iain Martin – </a:t>
            </a:r>
            <a:endParaRPr sz="2200">
              <a:solidFill>
                <a:srgbClr val="1E3456"/>
              </a:solidFill>
              <a:latin typeface="Roboto"/>
              <a:ea typeface="Roboto"/>
              <a:cs typeface="Roboto"/>
              <a:sym typeface="Roboto"/>
            </a:endParaRPr>
          </a:p>
          <a:p>
            <a:pPr marL="0" lvl="0" indent="0" algn="ctr" rtl="0">
              <a:lnSpc>
                <a:spcPct val="100000"/>
              </a:lnSpc>
              <a:spcBef>
                <a:spcPts val="1200"/>
              </a:spcBef>
              <a:spcAft>
                <a:spcPts val="0"/>
              </a:spcAft>
              <a:buNone/>
            </a:pPr>
            <a:r>
              <a:rPr lang="en-GB" sz="2200">
                <a:solidFill>
                  <a:srgbClr val="1E3456"/>
                </a:solidFill>
                <a:latin typeface="Roboto"/>
                <a:ea typeface="Roboto"/>
                <a:cs typeface="Roboto"/>
                <a:sym typeface="Roboto"/>
              </a:rPr>
              <a:t>The Natural Fruit and Beverage Company</a:t>
            </a:r>
            <a:endParaRPr sz="2200">
              <a:solidFill>
                <a:srgbClr val="1E3456"/>
              </a:solidFill>
              <a:latin typeface="Roboto"/>
              <a:ea typeface="Roboto"/>
              <a:cs typeface="Roboto"/>
              <a:sym typeface="Roboto"/>
            </a:endParaRPr>
          </a:p>
          <a:p>
            <a:pPr marL="0" lvl="0" indent="0" algn="l" rtl="0">
              <a:lnSpc>
                <a:spcPct val="115000"/>
              </a:lnSpc>
              <a:spcBef>
                <a:spcPts val="1200"/>
              </a:spcBef>
              <a:spcAft>
                <a:spcPts val="0"/>
              </a:spcAft>
              <a:buNone/>
            </a:pPr>
            <a:r>
              <a:rPr lang="en-GB" sz="2200">
                <a:solidFill>
                  <a:srgbClr val="1E3456"/>
                </a:solidFill>
                <a:latin typeface="Roboto"/>
                <a:ea typeface="Roboto"/>
                <a:cs typeface="Roboto"/>
                <a:sym typeface="Roboto"/>
              </a:rPr>
              <a:t> </a:t>
            </a:r>
            <a:endParaRPr sz="2200">
              <a:solidFill>
                <a:srgbClr val="1E3456"/>
              </a:solidFill>
              <a:latin typeface="Roboto"/>
              <a:ea typeface="Roboto"/>
              <a:cs typeface="Roboto"/>
              <a:sym typeface="Roboto"/>
            </a:endParaRPr>
          </a:p>
          <a:p>
            <a:pPr marL="12700" marR="334645" lvl="0" indent="0" algn="ctr" rtl="0">
              <a:lnSpc>
                <a:spcPct val="101800"/>
              </a:lnSpc>
              <a:spcBef>
                <a:spcPts val="1355"/>
              </a:spcBef>
              <a:spcAft>
                <a:spcPts val="0"/>
              </a:spcAft>
              <a:buClr>
                <a:srgbClr val="000000"/>
              </a:buClr>
              <a:buSzPts val="2200"/>
              <a:buFont typeface="Arial"/>
              <a:buNone/>
            </a:pPr>
            <a:endParaRPr sz="2200" b="0" i="0" u="none" strike="noStrike" cap="none">
              <a:solidFill>
                <a:srgbClr val="1E3456"/>
              </a:solidFill>
              <a:latin typeface="Roboto"/>
              <a:ea typeface="Roboto"/>
              <a:cs typeface="Roboto"/>
              <a:sym typeface="Roboto"/>
            </a:endParaRPr>
          </a:p>
          <a:p>
            <a:pPr marL="12700" marR="313690" lvl="0" indent="0" algn="ctr" rtl="0">
              <a:lnSpc>
                <a:spcPct val="101800"/>
              </a:lnSpc>
              <a:spcBef>
                <a:spcPts val="136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sp>
        <p:nvSpPr>
          <p:cNvPr id="227" name="Google Shape;227;p11"/>
          <p:cNvSpPr txBox="1"/>
          <p:nvPr/>
        </p:nvSpPr>
        <p:spPr>
          <a:xfrm>
            <a:off x="824053" y="555910"/>
            <a:ext cx="10981200" cy="1746900"/>
          </a:xfrm>
          <a:prstGeom prst="rect">
            <a:avLst/>
          </a:prstGeom>
          <a:noFill/>
          <a:ln>
            <a:noFill/>
          </a:ln>
        </p:spPr>
        <p:txBody>
          <a:bodyPr spcFirstLastPara="1" wrap="square" lIns="0" tIns="332725" rIns="0" bIns="0" anchor="t" anchorCtr="0">
            <a:spAutoFit/>
          </a:bodyPr>
          <a:lstStyle/>
          <a:p>
            <a:pPr marL="1270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1F3456"/>
                </a:solidFill>
                <a:latin typeface="Roboto"/>
                <a:ea typeface="Roboto"/>
                <a:cs typeface="Roboto"/>
                <a:sym typeface="Roboto"/>
              </a:rPr>
              <a:t>Bespoke customs advice</a:t>
            </a:r>
            <a:endParaRPr sz="4800" b="1" i="0" u="none" strike="noStrike" cap="none">
              <a:solidFill>
                <a:srgbClr val="1F3456"/>
              </a:solidFill>
              <a:latin typeface="Roboto"/>
              <a:ea typeface="Roboto"/>
              <a:cs typeface="Roboto"/>
              <a:sym typeface="Roboto"/>
            </a:endParaRPr>
          </a:p>
          <a:p>
            <a:pPr marL="82550" marR="0" lvl="0" indent="0" algn="l" rtl="0">
              <a:lnSpc>
                <a:spcPct val="100000"/>
              </a:lnSpc>
              <a:spcBef>
                <a:spcPts val="1220"/>
              </a:spcBef>
              <a:spcAft>
                <a:spcPts val="0"/>
              </a:spcAft>
              <a:buClr>
                <a:srgbClr val="000000"/>
              </a:buClr>
              <a:buSzPts val="3350"/>
              <a:buFont typeface="Arial"/>
              <a:buNone/>
            </a:pPr>
            <a:r>
              <a:rPr lang="en-GB" sz="3350" b="0" i="0" u="none" strike="noStrike" cap="none">
                <a:solidFill>
                  <a:srgbClr val="457F91"/>
                </a:solidFill>
                <a:latin typeface="Roboto"/>
                <a:ea typeface="Roboto"/>
                <a:cs typeface="Roboto"/>
                <a:sym typeface="Roboto"/>
              </a:rPr>
              <a:t>For import and export customs clearance</a:t>
            </a:r>
            <a:endParaRPr sz="3350" b="0" i="0" u="none" strike="noStrike" cap="none">
              <a:solidFill>
                <a:srgbClr val="457F91"/>
              </a:solidFill>
              <a:latin typeface="Roboto"/>
              <a:ea typeface="Roboto"/>
              <a:cs typeface="Roboto"/>
              <a:sym typeface="Roboto"/>
            </a:endParaRPr>
          </a:p>
        </p:txBody>
      </p:sp>
      <p:sp>
        <p:nvSpPr>
          <p:cNvPr id="228" name="Google Shape;228;p11"/>
          <p:cNvSpPr txBox="1"/>
          <p:nvPr/>
        </p:nvSpPr>
        <p:spPr>
          <a:xfrm>
            <a:off x="16964986" y="10530653"/>
            <a:ext cx="2679000" cy="307800"/>
          </a:xfrm>
          <a:prstGeom prst="rect">
            <a:avLst/>
          </a:prstGeom>
          <a:noFill/>
          <a:ln>
            <a:noFill/>
          </a:ln>
        </p:spPr>
        <p:txBody>
          <a:bodyPr spcFirstLastPara="1" wrap="square" lIns="0" tIns="0" rIns="0" bIns="0" anchor="t" anchorCtr="0">
            <a:spAutoFit/>
          </a:bodyPr>
          <a:lstStyle/>
          <a:p>
            <a:pPr marL="12700" marR="0" lvl="0" indent="0" algn="r" rtl="0">
              <a:lnSpc>
                <a:spcPct val="145312"/>
              </a:lnSpc>
              <a:spcBef>
                <a:spcPts val="0"/>
              </a:spcBef>
              <a:spcAft>
                <a:spcPts val="0"/>
              </a:spcAft>
              <a:buClr>
                <a:srgbClr val="000000"/>
              </a:buClr>
              <a:buSzPts val="2000"/>
              <a:buFont typeface="Arial"/>
              <a:buNone/>
            </a:pPr>
            <a:r>
              <a:rPr lang="en-GB" sz="2000" b="0" i="0" u="none" strike="noStrike" cap="none">
                <a:solidFill>
                  <a:schemeClr val="lt1"/>
                </a:solidFill>
                <a:latin typeface="Roboto"/>
                <a:ea typeface="Roboto"/>
                <a:cs typeface="Roboto"/>
                <a:sym typeface="Roboto"/>
              </a:rPr>
              <a:t>c</a:t>
            </a:r>
            <a:endParaRPr sz="1800" b="0" i="0" u="none" strike="noStrike" cap="none">
              <a:solidFill>
                <a:srgbClr val="000000"/>
              </a:solidFill>
              <a:latin typeface="Arial"/>
              <a:ea typeface="Arial"/>
              <a:cs typeface="Arial"/>
              <a:sym typeface="Arial"/>
            </a:endParaRPr>
          </a:p>
        </p:txBody>
      </p:sp>
      <p:grpSp>
        <p:nvGrpSpPr>
          <p:cNvPr id="229" name="Google Shape;229;p11"/>
          <p:cNvGrpSpPr/>
          <p:nvPr/>
        </p:nvGrpSpPr>
        <p:grpSpPr>
          <a:xfrm>
            <a:off x="824052" y="10211852"/>
            <a:ext cx="4690385" cy="862650"/>
            <a:chOff x="270002" y="10105202"/>
            <a:chExt cx="4690385" cy="862650"/>
          </a:xfrm>
        </p:grpSpPr>
        <p:pic>
          <p:nvPicPr>
            <p:cNvPr id="230" name="Google Shape;230;p11"/>
            <p:cNvPicPr preferRelativeResize="0"/>
            <p:nvPr/>
          </p:nvPicPr>
          <p:blipFill rotWithShape="1">
            <a:blip r:embed="rId10">
              <a:alphaModFix/>
            </a:blip>
            <a:srcRect/>
            <a:stretch/>
          </p:blipFill>
          <p:spPr>
            <a:xfrm>
              <a:off x="2874587" y="10161627"/>
              <a:ext cx="2085800" cy="749782"/>
            </a:xfrm>
            <a:prstGeom prst="rect">
              <a:avLst/>
            </a:prstGeom>
            <a:noFill/>
            <a:ln>
              <a:noFill/>
            </a:ln>
          </p:spPr>
        </p:pic>
        <p:pic>
          <p:nvPicPr>
            <p:cNvPr id="231" name="Google Shape;231;p11"/>
            <p:cNvPicPr preferRelativeResize="0"/>
            <p:nvPr/>
          </p:nvPicPr>
          <p:blipFill>
            <a:blip r:embed="rId11">
              <a:alphaModFix/>
            </a:blip>
            <a:stretch>
              <a:fillRect/>
            </a:stretch>
          </p:blipFill>
          <p:spPr>
            <a:xfrm>
              <a:off x="270002" y="10105202"/>
              <a:ext cx="2604574" cy="862650"/>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ChamberCustoms">
      <a:dk1>
        <a:srgbClr val="1E3456"/>
      </a:dk1>
      <a:lt1>
        <a:srgbClr val="FFFFFF"/>
      </a:lt1>
      <a:dk2>
        <a:srgbClr val="447E91"/>
      </a:dk2>
      <a:lt2>
        <a:srgbClr val="FBAD3A"/>
      </a:lt2>
      <a:accent1>
        <a:srgbClr val="0C0C0E"/>
      </a:accent1>
      <a:accent2>
        <a:srgbClr val="FFFFFF"/>
      </a:accent2>
      <a:accent3>
        <a:srgbClr val="1E3456"/>
      </a:accent3>
      <a:accent4>
        <a:srgbClr val="447E91"/>
      </a:accent4>
      <a:accent5>
        <a:srgbClr val="B4C6D0"/>
      </a:accent5>
      <a:accent6>
        <a:srgbClr val="FBAD3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BC487F774B864BA329970B8A950362" ma:contentTypeVersion="2" ma:contentTypeDescription="Create a new document." ma:contentTypeScope="" ma:versionID="9cafa25bf9fa6ea69de9b370ee0e9369">
  <xsd:schema xmlns:xsd="http://www.w3.org/2001/XMLSchema" xmlns:xs="http://www.w3.org/2001/XMLSchema" xmlns:p="http://schemas.microsoft.com/office/2006/metadata/properties" xmlns:ns3="6569dadd-43b2-434e-aa25-338cfa58db37" targetNamespace="http://schemas.microsoft.com/office/2006/metadata/properties" ma:root="true" ma:fieldsID="1749fd6c649a8899f823442957e80882" ns3:_="">
    <xsd:import namespace="6569dadd-43b2-434e-aa25-338cfa58db3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9dadd-43b2-434e-aa25-338cfa58db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5CDD31-9650-4E74-A6F9-F3D4833C1BAC}">
  <ds:schemaRefs>
    <ds:schemaRef ds:uri="http://schemas.microsoft.com/sharepoint/v3/contenttype/forms"/>
  </ds:schemaRefs>
</ds:datastoreItem>
</file>

<file path=customXml/itemProps2.xml><?xml version="1.0" encoding="utf-8"?>
<ds:datastoreItem xmlns:ds="http://schemas.openxmlformats.org/officeDocument/2006/customXml" ds:itemID="{C668EA4F-EAFB-4D30-9ECA-B4426A634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69dadd-43b2-434e-aa25-338cfa58db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849279-AB43-4BB6-BFCF-BFC120DE78CD}">
  <ds:schemaRefs>
    <ds:schemaRef ds:uri="http://schemas.microsoft.com/office/2006/documentManagement/types"/>
    <ds:schemaRef ds:uri="http://schemas.openxmlformats.org/package/2006/metadata/core-properties"/>
    <ds:schemaRef ds:uri="http://purl.org/dc/elements/1.1/"/>
    <ds:schemaRef ds:uri="http://purl.org/dc/terms/"/>
    <ds:schemaRef ds:uri="6569dadd-43b2-434e-aa25-338cfa58db37"/>
    <ds:schemaRef ds:uri="http://schemas.microsoft.com/office/infopath/2007/PartnerControls"/>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1402</Words>
  <Application>Microsoft Office PowerPoint</Application>
  <PresentationFormat>Custom</PresentationFormat>
  <Paragraphs>168</Paragraphs>
  <Slides>15</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Roboto Light</vt:lpstr>
      <vt:lpstr>Roboto Thin</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Faye Busby</dc:creator>
  <cp:lastModifiedBy>Carol Griffiths</cp:lastModifiedBy>
  <cp:revision>9</cp:revision>
  <dcterms:created xsi:type="dcterms:W3CDTF">2021-11-25T14:55:04Z</dcterms:created>
  <dcterms:modified xsi:type="dcterms:W3CDTF">2022-01-26T08:30:28Z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2021-11-25T00:00:00Z</vt:filetime>
  </property>
  <property fmtid="{D5CDD505-2E9C-101B-9397-08002B2CF9AE}" pid="3" name="Creator">
    <vt:lpwstr>Adobe InDesign 17.0 (Macintosh)</vt:lpwstr>
  </property>
  <property fmtid="{D5CDD505-2E9C-101B-9397-08002B2CF9AE}" pid="4" name="LastSaved">
    <vt:filetime>2021-11-25T00:00:00Z</vt:filetime>
  </property>
  <property fmtid="{D5CDD505-2E9C-101B-9397-08002B2CF9AE}" pid="5" name="ContentTypeId">
    <vt:lpwstr>0x01010085BC487F774B864BA329970B8A950362</vt:lpwstr>
  </property>
</Properties>
</file>